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2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3.xml" ContentType="application/vnd.openxmlformats-officedocument.theme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6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0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1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2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3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5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6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9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0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31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32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3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34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35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36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7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38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9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40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41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42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43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44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45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46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7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48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496" r:id="rId2"/>
    <p:sldMasterId id="2147484548" r:id="rId3"/>
    <p:sldMasterId id="2147485135" r:id="rId4"/>
    <p:sldMasterId id="2147486156" r:id="rId5"/>
    <p:sldMasterId id="2147486182" r:id="rId6"/>
    <p:sldMasterId id="2147486195" r:id="rId7"/>
    <p:sldMasterId id="2147486208" r:id="rId8"/>
    <p:sldMasterId id="2147486221" r:id="rId9"/>
    <p:sldMasterId id="2147486273" r:id="rId10"/>
    <p:sldMasterId id="2147486286" r:id="rId11"/>
    <p:sldMasterId id="2147486299" r:id="rId12"/>
    <p:sldMasterId id="2147486313" r:id="rId13"/>
    <p:sldMasterId id="2147486326" r:id="rId14"/>
  </p:sldMasterIdLst>
  <p:notesMasterIdLst>
    <p:notesMasterId r:id="rId101"/>
  </p:notesMasterIdLst>
  <p:handoutMasterIdLst>
    <p:handoutMasterId r:id="rId102"/>
  </p:handoutMasterIdLst>
  <p:sldIdLst>
    <p:sldId id="5149" r:id="rId15"/>
    <p:sldId id="5710" r:id="rId16"/>
    <p:sldId id="943" r:id="rId17"/>
    <p:sldId id="1441" r:id="rId18"/>
    <p:sldId id="948" r:id="rId19"/>
    <p:sldId id="710" r:id="rId20"/>
    <p:sldId id="949" r:id="rId21"/>
    <p:sldId id="5166" r:id="rId22"/>
    <p:sldId id="5168" r:id="rId23"/>
    <p:sldId id="5169" r:id="rId24"/>
    <p:sldId id="5170" r:id="rId25"/>
    <p:sldId id="5171" r:id="rId26"/>
    <p:sldId id="5172" r:id="rId27"/>
    <p:sldId id="5173" r:id="rId28"/>
    <p:sldId id="5175" r:id="rId29"/>
    <p:sldId id="5174" r:id="rId30"/>
    <p:sldId id="5980" r:id="rId31"/>
    <p:sldId id="7387" r:id="rId32"/>
    <p:sldId id="7397" r:id="rId33"/>
    <p:sldId id="7398" r:id="rId34"/>
    <p:sldId id="986" r:id="rId35"/>
    <p:sldId id="805" r:id="rId36"/>
    <p:sldId id="942" r:id="rId37"/>
    <p:sldId id="807" r:id="rId38"/>
    <p:sldId id="808" r:id="rId39"/>
    <p:sldId id="1036" r:id="rId40"/>
    <p:sldId id="952" r:id="rId41"/>
    <p:sldId id="810" r:id="rId42"/>
    <p:sldId id="936" r:id="rId43"/>
    <p:sldId id="7399" r:id="rId44"/>
    <p:sldId id="1031" r:id="rId45"/>
    <p:sldId id="1034" r:id="rId46"/>
    <p:sldId id="5966" r:id="rId47"/>
    <p:sldId id="990" r:id="rId48"/>
    <p:sldId id="7405" r:id="rId49"/>
    <p:sldId id="989" r:id="rId50"/>
    <p:sldId id="7400" r:id="rId51"/>
    <p:sldId id="7401" r:id="rId52"/>
    <p:sldId id="7402" r:id="rId53"/>
    <p:sldId id="7403" r:id="rId54"/>
    <p:sldId id="7404" r:id="rId55"/>
    <p:sldId id="444" r:id="rId56"/>
    <p:sldId id="7406" r:id="rId57"/>
    <p:sldId id="997" r:id="rId58"/>
    <p:sldId id="7407" r:id="rId59"/>
    <p:sldId id="998" r:id="rId60"/>
    <p:sldId id="7421" r:id="rId61"/>
    <p:sldId id="447" r:id="rId62"/>
    <p:sldId id="5967" r:id="rId63"/>
    <p:sldId id="1000" r:id="rId64"/>
    <p:sldId id="1001" r:id="rId65"/>
    <p:sldId id="450" r:id="rId66"/>
    <p:sldId id="451" r:id="rId67"/>
    <p:sldId id="452" r:id="rId68"/>
    <p:sldId id="453" r:id="rId69"/>
    <p:sldId id="7423" r:id="rId70"/>
    <p:sldId id="455" r:id="rId71"/>
    <p:sldId id="456" r:id="rId72"/>
    <p:sldId id="457" r:id="rId73"/>
    <p:sldId id="458" r:id="rId74"/>
    <p:sldId id="7424" r:id="rId75"/>
    <p:sldId id="461" r:id="rId76"/>
    <p:sldId id="7425" r:id="rId77"/>
    <p:sldId id="462" r:id="rId78"/>
    <p:sldId id="463" r:id="rId79"/>
    <p:sldId id="464" r:id="rId80"/>
    <p:sldId id="1642" r:id="rId81"/>
    <p:sldId id="1568" r:id="rId82"/>
    <p:sldId id="1575" r:id="rId83"/>
    <p:sldId id="1576" r:id="rId84"/>
    <p:sldId id="1643" r:id="rId85"/>
    <p:sldId id="1623" r:id="rId86"/>
    <p:sldId id="1624" r:id="rId87"/>
    <p:sldId id="1625" r:id="rId88"/>
    <p:sldId id="1626" r:id="rId89"/>
    <p:sldId id="1627" r:id="rId90"/>
    <p:sldId id="1629" r:id="rId91"/>
    <p:sldId id="1630" r:id="rId92"/>
    <p:sldId id="1631" r:id="rId93"/>
    <p:sldId id="1632" r:id="rId94"/>
    <p:sldId id="1633" r:id="rId95"/>
    <p:sldId id="1634" r:id="rId96"/>
    <p:sldId id="5964" r:id="rId97"/>
    <p:sldId id="5963" r:id="rId98"/>
    <p:sldId id="5965" r:id="rId99"/>
    <p:sldId id="1637" r:id="rId10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2"/>
    <p:restoredTop sz="90068"/>
  </p:normalViewPr>
  <p:slideViewPr>
    <p:cSldViewPr>
      <p:cViewPr varScale="1">
        <p:scale>
          <a:sx n="115" d="100"/>
          <a:sy n="115" d="100"/>
        </p:scale>
        <p:origin x="1488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84" Type="http://schemas.openxmlformats.org/officeDocument/2006/relationships/slide" Target="slides/slide70.xml"/><Relationship Id="rId89" Type="http://schemas.openxmlformats.org/officeDocument/2006/relationships/slide" Target="slides/slide75.xml"/><Relationship Id="rId16" Type="http://schemas.openxmlformats.org/officeDocument/2006/relationships/slide" Target="slides/slide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6.xml"/><Relationship Id="rId95" Type="http://schemas.openxmlformats.org/officeDocument/2006/relationships/slide" Target="slides/slide8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presProps" Target="presProp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91" Type="http://schemas.openxmlformats.org/officeDocument/2006/relationships/slide" Target="slides/slide77.xml"/><Relationship Id="rId96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C1463E-9933-B440-B0DC-CE9E41C4A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A708B-5A26-BB45-BF86-7122569649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04B0910-8B46-A944-8625-EEA337629FCF}" type="datetimeFigureOut">
              <a:rPr lang="en-US"/>
              <a:pPr>
                <a:defRPr/>
              </a:pPr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8B583-CF94-9D40-B695-2C21D5F30B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8B830-4B5F-784B-8EE2-9EBF1646FC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B5AFA674-BE71-9C46-98AA-14CB0C92C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3DFDD0-9253-D047-B38B-DEE6749CBF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8BEE4-34DD-7241-BF54-A1D38A2AD14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6A8FFBB-808B-5E4B-BBF4-EA8631BB7911}" type="datetime1">
              <a:rPr lang="en-US" altLang="en-US"/>
              <a:pPr>
                <a:defRPr/>
              </a:pPr>
              <a:t>4/3/24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273DA50-73AE-EE4B-B1E7-3088C9F3D6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2411520-0157-BA41-80C8-FE9A6B3F8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6EE38-00EC-AF4B-B24A-3D3A92A745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E8AF5-BE70-9F48-B426-FD6CED40A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CAAAD0A-5429-ED42-8B97-B213915CDA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7E4F6CE9-2979-DE45-9B3C-2CE44443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9112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169AF-B4C9-8340-BA18-381651FC7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1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CF8A8CAD-72A0-FF4C-8E0A-4CF2EAEA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A3FB46DD-8D80-6048-8D04-B0170256B5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249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>
            <a:extLst>
              <a:ext uri="{FF2B5EF4-FFF2-40B4-BE49-F238E27FC236}">
                <a16:creationId xmlns:a16="http://schemas.microsoft.com/office/drawing/2014/main" id="{08F48025-EB2A-904C-98D7-42D0F842F1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FD911D-E6B5-3143-9731-859F9666391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484DF4C7-17BB-514F-A17C-B6F158D30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EDE68730-26D3-744A-B255-FAD04D7CF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721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7">
            <a:extLst>
              <a:ext uri="{FF2B5EF4-FFF2-40B4-BE49-F238E27FC236}">
                <a16:creationId xmlns:a16="http://schemas.microsoft.com/office/drawing/2014/main" id="{66DA3DC5-A87D-E542-9448-7F6C610836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E36CEC-9132-644F-B922-93131FEDAD3E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449475E4-FEA6-4B4A-B743-15BF409ACF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907A1080-9524-AB48-A389-482045DB2B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5770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>
            <a:extLst>
              <a:ext uri="{FF2B5EF4-FFF2-40B4-BE49-F238E27FC236}">
                <a16:creationId xmlns:a16="http://schemas.microsoft.com/office/drawing/2014/main" id="{52E9AED8-0375-F04F-A4DB-FD204891C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D18CA2-CD88-8746-B209-5AA458382C37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9E96914E-FC56-F542-9166-F0875F060F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6DC19297-4356-5648-A252-23B9EFC1C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343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>
            <a:extLst>
              <a:ext uri="{FF2B5EF4-FFF2-40B4-BE49-F238E27FC236}">
                <a16:creationId xmlns:a16="http://schemas.microsoft.com/office/drawing/2014/main" id="{52E9AED8-0375-F04F-A4DB-FD204891C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D18CA2-CD88-8746-B209-5AA458382C37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9E96914E-FC56-F542-9166-F0875F060F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6DC19297-4356-5648-A252-23B9EFC1C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373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>
            <a:extLst>
              <a:ext uri="{FF2B5EF4-FFF2-40B4-BE49-F238E27FC236}">
                <a16:creationId xmlns:a16="http://schemas.microsoft.com/office/drawing/2014/main" id="{52E9AED8-0375-F04F-A4DB-FD204891C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D18CA2-CD88-8746-B209-5AA458382C37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9E96914E-FC56-F542-9166-F0875F060F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6DC19297-4356-5648-A252-23B9EFC1C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2515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>
            <a:extLst>
              <a:ext uri="{FF2B5EF4-FFF2-40B4-BE49-F238E27FC236}">
                <a16:creationId xmlns:a16="http://schemas.microsoft.com/office/drawing/2014/main" id="{52E9AED8-0375-F04F-A4DB-FD204891C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D18CA2-CD88-8746-B209-5AA458382C37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9E96914E-FC56-F542-9166-F0875F060F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6DC19297-4356-5648-A252-23B9EFC1C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81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>
            <a:extLst>
              <a:ext uri="{FF2B5EF4-FFF2-40B4-BE49-F238E27FC236}">
                <a16:creationId xmlns:a16="http://schemas.microsoft.com/office/drawing/2014/main" id="{52E9AED8-0375-F04F-A4DB-FD204891C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D18CA2-CD88-8746-B209-5AA458382C37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9E96914E-FC56-F542-9166-F0875F060F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6DC19297-4356-5648-A252-23B9EFC1C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6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7">
            <a:extLst>
              <a:ext uri="{FF2B5EF4-FFF2-40B4-BE49-F238E27FC236}">
                <a16:creationId xmlns:a16="http://schemas.microsoft.com/office/drawing/2014/main" id="{52E9AED8-0375-F04F-A4DB-FD204891C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D18CA2-CD88-8746-B209-5AA458382C37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9E96914E-FC56-F542-9166-F0875F060F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6DC19297-4356-5648-A252-23B9EFC1C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7475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102650-1280-436C-B31C-078740FDD024}" type="slidenum">
              <a:rPr lang="en-US"/>
              <a:pPr/>
              <a:t>42</a:t>
            </a:fld>
            <a:endParaRPr lang="en-US"/>
          </a:p>
        </p:txBody>
      </p:sp>
      <p:sp>
        <p:nvSpPr>
          <p:cNvPr id="140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7">
            <a:extLst>
              <a:ext uri="{FF2B5EF4-FFF2-40B4-BE49-F238E27FC236}">
                <a16:creationId xmlns:a16="http://schemas.microsoft.com/office/drawing/2014/main" id="{F620F2CE-3BB4-334B-832D-1112AF84F2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54642A-ADCF-ED4C-A1C8-36D137F85CEF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8F21BB34-D31A-3447-B834-933455F31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35E3990C-CE4E-B04D-BF24-89E4B12AD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329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>
            <a:extLst>
              <a:ext uri="{FF2B5EF4-FFF2-40B4-BE49-F238E27FC236}">
                <a16:creationId xmlns:a16="http://schemas.microsoft.com/office/drawing/2014/main" id="{DE92CBA2-32ED-DB4E-AB0F-C237BD97D9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D6EC4D-31EB-F14B-8599-5A25B277590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6569F95-0F93-5C4D-8A37-ECDB8F0AB9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D8DA104B-6D5B-6B45-8F0A-978131CC0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0542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7">
            <a:extLst>
              <a:ext uri="{FF2B5EF4-FFF2-40B4-BE49-F238E27FC236}">
                <a16:creationId xmlns:a16="http://schemas.microsoft.com/office/drawing/2014/main" id="{4DDEF4B0-CDB5-3948-A684-02D842A646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AE005-5BEF-5345-B51E-1CD818A1AC41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5522" name="Rectangle 2">
            <a:extLst>
              <a:ext uri="{FF2B5EF4-FFF2-40B4-BE49-F238E27FC236}">
                <a16:creationId xmlns:a16="http://schemas.microsoft.com/office/drawing/2014/main" id="{B566ECC7-0B86-7345-8861-272621D556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E914EC07-2749-384A-BF13-2F514E20A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6964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3F9E9-4C7D-4C8C-B4A2-7798B431B1C8}" type="slidenum">
              <a:rPr lang="en-US"/>
              <a:pPr/>
              <a:t>48</a:t>
            </a:fld>
            <a:endParaRPr lang="en-US"/>
          </a:p>
        </p:txBody>
      </p:sp>
      <p:sp>
        <p:nvSpPr>
          <p:cNvPr id="140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0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Rectangle 7">
            <a:extLst>
              <a:ext uri="{FF2B5EF4-FFF2-40B4-BE49-F238E27FC236}">
                <a16:creationId xmlns:a16="http://schemas.microsoft.com/office/drawing/2014/main" id="{2D903332-16BD-E44A-8381-3B71290B22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13341D-9B32-A446-812F-3A64A823CC51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39618" name="Rectangle 2">
            <a:extLst>
              <a:ext uri="{FF2B5EF4-FFF2-40B4-BE49-F238E27FC236}">
                <a16:creationId xmlns:a16="http://schemas.microsoft.com/office/drawing/2014/main" id="{7148AFD2-05DF-F648-B3D4-A33734ED9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Rectangle 3">
            <a:extLst>
              <a:ext uri="{FF2B5EF4-FFF2-40B4-BE49-F238E27FC236}">
                <a16:creationId xmlns:a16="http://schemas.microsoft.com/office/drawing/2014/main" id="{0437C038-F6DD-174C-80A5-F22780AFD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4045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7">
            <a:extLst>
              <a:ext uri="{FF2B5EF4-FFF2-40B4-BE49-F238E27FC236}">
                <a16:creationId xmlns:a16="http://schemas.microsoft.com/office/drawing/2014/main" id="{D30C8529-7EF5-7C4D-AE61-411DC1FC73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BA0004-47C8-4F44-BBE3-83812218FCBE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1666" name="Rectangle 2">
            <a:extLst>
              <a:ext uri="{FF2B5EF4-FFF2-40B4-BE49-F238E27FC236}">
                <a16:creationId xmlns:a16="http://schemas.microsoft.com/office/drawing/2014/main" id="{6D5A4D34-3914-EA49-8C24-F92F9A3B3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76395DBB-3E2E-364C-B8B0-D94366780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8883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71284-1B79-4AFD-9A6D-9A8DAC1A8E10}" type="slidenum">
              <a:rPr lang="en-US"/>
              <a:pPr/>
              <a:t>52</a:t>
            </a:fld>
            <a:endParaRPr lang="en-US"/>
          </a:p>
        </p:txBody>
      </p:sp>
      <p:sp>
        <p:nvSpPr>
          <p:cNvPr id="141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490720-7D24-47BC-B4CC-ADBEC2621C87}" type="slidenum">
              <a:rPr lang="en-US"/>
              <a:pPr/>
              <a:t>53</a:t>
            </a:fld>
            <a:endParaRPr lang="en-US"/>
          </a:p>
        </p:txBody>
      </p:sp>
      <p:sp>
        <p:nvSpPr>
          <p:cNvPr id="151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727CD3-8663-475F-9C54-7E46CC622A44}" type="slidenum">
              <a:rPr lang="en-US"/>
              <a:pPr/>
              <a:t>54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55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D3AE3-BEA1-4576-93E5-E4729F4CB26F}" type="slidenum">
              <a:rPr lang="en-US"/>
              <a:pPr/>
              <a:t>56</a:t>
            </a:fld>
            <a:endParaRPr lang="en-US"/>
          </a:p>
        </p:txBody>
      </p:sp>
      <p:sp>
        <p:nvSpPr>
          <p:cNvPr id="141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35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E4369-C59B-4132-AEF9-B908C8515B57}" type="slidenum">
              <a:rPr lang="en-US"/>
              <a:pPr/>
              <a:t>57</a:t>
            </a:fld>
            <a:endParaRPr lang="en-US"/>
          </a:p>
        </p:txBody>
      </p:sp>
      <p:sp>
        <p:nvSpPr>
          <p:cNvPr id="141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>
            <a:extLst>
              <a:ext uri="{FF2B5EF4-FFF2-40B4-BE49-F238E27FC236}">
                <a16:creationId xmlns:a16="http://schemas.microsoft.com/office/drawing/2014/main" id="{25185C94-150F-194B-90B5-9B8A3A5AC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68C25D-3626-4B4C-827E-EA07207D11E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8AE595A1-438A-144C-9E62-138ADC0022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F40D3DB6-1E2F-4D49-9433-C942BFEA3B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73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29C2-1754-4C70-A74F-89D7AF981303}" type="slidenum">
              <a:rPr lang="en-US"/>
              <a:pPr/>
              <a:t>58</a:t>
            </a:fld>
            <a:endParaRPr lang="en-US"/>
          </a:p>
        </p:txBody>
      </p:sp>
      <p:sp>
        <p:nvSpPr>
          <p:cNvPr id="141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E090C-9127-4D69-BD1F-73F10E6BFF94}" type="slidenum">
              <a:rPr lang="en-US"/>
              <a:pPr/>
              <a:t>59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D43E8E-3198-4483-8CE5-D7EA68858CBD}" type="slidenum">
              <a:rPr lang="en-US"/>
              <a:pPr/>
              <a:t>60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349C43-1199-4F71-BC7B-6A4E9346E921}" type="slidenum">
              <a:rPr lang="en-US"/>
              <a:pPr/>
              <a:t>62</a:t>
            </a:fld>
            <a:endParaRPr lang="en-US"/>
          </a:p>
        </p:txBody>
      </p:sp>
      <p:sp>
        <p:nvSpPr>
          <p:cNvPr id="151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E1A18-7F52-4A81-B492-26613CD9EBDF}" type="slidenum">
              <a:rPr lang="en-US"/>
              <a:pPr/>
              <a:t>64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4A452-600B-4266-A186-5B72F9BB75FD}" type="slidenum">
              <a:rPr lang="en-US"/>
              <a:pPr/>
              <a:t>65</a:t>
            </a:fld>
            <a:endParaRPr lang="en-US"/>
          </a:p>
        </p:txBody>
      </p:sp>
      <p:sp>
        <p:nvSpPr>
          <p:cNvPr id="142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17798-D3EE-48B6-AB9B-E3071B702F06}" type="slidenum">
              <a:rPr lang="en-US"/>
              <a:pPr/>
              <a:t>66</a:t>
            </a:fld>
            <a:endParaRPr lang="en-US"/>
          </a:p>
        </p:txBody>
      </p:sp>
      <p:sp>
        <p:nvSpPr>
          <p:cNvPr id="152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2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3" name="Rectangle 7">
            <a:extLst>
              <a:ext uri="{FF2B5EF4-FFF2-40B4-BE49-F238E27FC236}">
                <a16:creationId xmlns:a16="http://schemas.microsoft.com/office/drawing/2014/main" id="{51D6FD33-C6D9-964E-8218-4415E1A6D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A47F00-4812-1844-A85E-5178552F3BB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7314" name="Rectangle 2">
            <a:extLst>
              <a:ext uri="{FF2B5EF4-FFF2-40B4-BE49-F238E27FC236}">
                <a16:creationId xmlns:a16="http://schemas.microsoft.com/office/drawing/2014/main" id="{852DC637-2F16-334A-96B3-E7D26C183F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id="{E834489E-2AE9-7944-8E63-FE91FE98DF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671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1" name="Rectangle 7">
            <a:extLst>
              <a:ext uri="{FF2B5EF4-FFF2-40B4-BE49-F238E27FC236}">
                <a16:creationId xmlns:a16="http://schemas.microsoft.com/office/drawing/2014/main" id="{0D730EF3-4670-6341-8D55-16FC1C280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7E25245-55A8-8E4C-89A6-5599A246426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99362" name="Rectangle 2">
            <a:extLst>
              <a:ext uri="{FF2B5EF4-FFF2-40B4-BE49-F238E27FC236}">
                <a16:creationId xmlns:a16="http://schemas.microsoft.com/office/drawing/2014/main" id="{4F8F7C5B-1161-5E48-B94F-0A902CA1F1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63" name="Rectangle 3">
            <a:extLst>
              <a:ext uri="{FF2B5EF4-FFF2-40B4-BE49-F238E27FC236}">
                <a16:creationId xmlns:a16="http://schemas.microsoft.com/office/drawing/2014/main" id="{43C75126-F0FE-2A4F-B535-8FEC94EA71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1239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2">
            <a:extLst>
              <a:ext uri="{FF2B5EF4-FFF2-40B4-BE49-F238E27FC236}">
                <a16:creationId xmlns:a16="http://schemas.microsoft.com/office/drawing/2014/main" id="{B010A213-7EBB-9F40-9525-E203D012EC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2" name="Rectangle 3">
            <a:extLst>
              <a:ext uri="{FF2B5EF4-FFF2-40B4-BE49-F238E27FC236}">
                <a16:creationId xmlns:a16="http://schemas.microsoft.com/office/drawing/2014/main" id="{36244B4F-7A58-F349-B646-F1308D3D07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41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>
            <a:extLst>
              <a:ext uri="{FF2B5EF4-FFF2-40B4-BE49-F238E27FC236}">
                <a16:creationId xmlns:a16="http://schemas.microsoft.com/office/drawing/2014/main" id="{0612B713-D11E-444D-9A67-A0191C377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5E202B-A08B-3D4E-AB1A-70CDF33CEE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A5387BAF-FEDF-DC4D-A183-9E49E7EC7F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76BF6935-3D95-B746-98C0-8491CE157B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8222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2">
            <a:extLst>
              <a:ext uri="{FF2B5EF4-FFF2-40B4-BE49-F238E27FC236}">
                <a16:creationId xmlns:a16="http://schemas.microsoft.com/office/drawing/2014/main" id="{9FAD4371-E4F2-4A44-9B21-A03405C4A2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0" name="Rectangle 3">
            <a:extLst>
              <a:ext uri="{FF2B5EF4-FFF2-40B4-BE49-F238E27FC236}">
                <a16:creationId xmlns:a16="http://schemas.microsoft.com/office/drawing/2014/main" id="{D0B5FD19-D7FE-4343-92AC-AADF1418D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0072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Rectangle 2">
            <a:extLst>
              <a:ext uri="{FF2B5EF4-FFF2-40B4-BE49-F238E27FC236}">
                <a16:creationId xmlns:a16="http://schemas.microsoft.com/office/drawing/2014/main" id="{8038E9D5-D7E8-F140-9DD9-40810A5330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8" name="Rectangle 3">
            <a:extLst>
              <a:ext uri="{FF2B5EF4-FFF2-40B4-BE49-F238E27FC236}">
                <a16:creationId xmlns:a16="http://schemas.microsoft.com/office/drawing/2014/main" id="{73F3FBBB-18E1-F74D-ADAC-1C45FEFBA5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13407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Rectangle 2">
            <a:extLst>
              <a:ext uri="{FF2B5EF4-FFF2-40B4-BE49-F238E27FC236}">
                <a16:creationId xmlns:a16="http://schemas.microsoft.com/office/drawing/2014/main" id="{A5BEEFA9-9A11-7547-8AD5-6CEF6FD0E7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6" name="Rectangle 3">
            <a:extLst>
              <a:ext uri="{FF2B5EF4-FFF2-40B4-BE49-F238E27FC236}">
                <a16:creationId xmlns:a16="http://schemas.microsoft.com/office/drawing/2014/main" id="{076D2589-D2F4-FF4A-BFAF-A5433DF0A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09141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Rectangle 2">
            <a:extLst>
              <a:ext uri="{FF2B5EF4-FFF2-40B4-BE49-F238E27FC236}">
                <a16:creationId xmlns:a16="http://schemas.microsoft.com/office/drawing/2014/main" id="{6020A8C9-66EE-0347-91DB-5EF044B0A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4" name="Rectangle 3">
            <a:extLst>
              <a:ext uri="{FF2B5EF4-FFF2-40B4-BE49-F238E27FC236}">
                <a16:creationId xmlns:a16="http://schemas.microsoft.com/office/drawing/2014/main" id="{1DE3CADC-BE06-5645-AC1D-E888F43ED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63564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Rectangle 2">
            <a:extLst>
              <a:ext uri="{FF2B5EF4-FFF2-40B4-BE49-F238E27FC236}">
                <a16:creationId xmlns:a16="http://schemas.microsoft.com/office/drawing/2014/main" id="{7A9E0807-F9F8-0645-80C9-9DE08193A6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0" name="Rectangle 3">
            <a:extLst>
              <a:ext uri="{FF2B5EF4-FFF2-40B4-BE49-F238E27FC236}">
                <a16:creationId xmlns:a16="http://schemas.microsoft.com/office/drawing/2014/main" id="{9C5DA53B-C6D8-E549-A4D7-A458C42D99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3554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Rectangle 2">
            <a:extLst>
              <a:ext uri="{FF2B5EF4-FFF2-40B4-BE49-F238E27FC236}">
                <a16:creationId xmlns:a16="http://schemas.microsoft.com/office/drawing/2014/main" id="{267C9582-3719-3B41-8C42-210F56AE8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8" name="Rectangle 3">
            <a:extLst>
              <a:ext uri="{FF2B5EF4-FFF2-40B4-BE49-F238E27FC236}">
                <a16:creationId xmlns:a16="http://schemas.microsoft.com/office/drawing/2014/main" id="{E109551A-7539-F041-9801-17953099F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75380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2">
            <a:extLst>
              <a:ext uri="{FF2B5EF4-FFF2-40B4-BE49-F238E27FC236}">
                <a16:creationId xmlns:a16="http://schemas.microsoft.com/office/drawing/2014/main" id="{53F714CC-D85E-0441-A34D-A24D454600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6" name="Rectangle 3">
            <a:extLst>
              <a:ext uri="{FF2B5EF4-FFF2-40B4-BE49-F238E27FC236}">
                <a16:creationId xmlns:a16="http://schemas.microsoft.com/office/drawing/2014/main" id="{4E18FE81-06F8-B246-8184-5375103D07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925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Rectangle 2">
            <a:extLst>
              <a:ext uri="{FF2B5EF4-FFF2-40B4-BE49-F238E27FC236}">
                <a16:creationId xmlns:a16="http://schemas.microsoft.com/office/drawing/2014/main" id="{5C74C32B-8D6B-2647-B659-DC853B7063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4" name="Rectangle 3">
            <a:extLst>
              <a:ext uri="{FF2B5EF4-FFF2-40B4-BE49-F238E27FC236}">
                <a16:creationId xmlns:a16="http://schemas.microsoft.com/office/drawing/2014/main" id="{E5B4300B-C992-6548-A363-E5A612EE73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50525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Rectangle 2">
            <a:extLst>
              <a:ext uri="{FF2B5EF4-FFF2-40B4-BE49-F238E27FC236}">
                <a16:creationId xmlns:a16="http://schemas.microsoft.com/office/drawing/2014/main" id="{8DEE36DE-A98B-9B4E-96F8-4B48524715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02" name="Rectangle 3">
            <a:extLst>
              <a:ext uri="{FF2B5EF4-FFF2-40B4-BE49-F238E27FC236}">
                <a16:creationId xmlns:a16="http://schemas.microsoft.com/office/drawing/2014/main" id="{24A77538-1558-0A47-9372-B81B5490E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79951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Rectangle 2">
            <a:extLst>
              <a:ext uri="{FF2B5EF4-FFF2-40B4-BE49-F238E27FC236}">
                <a16:creationId xmlns:a16="http://schemas.microsoft.com/office/drawing/2014/main" id="{9F729CD8-CB93-1548-A68D-84D5D9B5F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9250" name="Rectangle 3">
            <a:extLst>
              <a:ext uri="{FF2B5EF4-FFF2-40B4-BE49-F238E27FC236}">
                <a16:creationId xmlns:a16="http://schemas.microsoft.com/office/drawing/2014/main" id="{934EBAFF-2FD5-5742-9FFC-6CED50210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177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>
            <a:extLst>
              <a:ext uri="{FF2B5EF4-FFF2-40B4-BE49-F238E27FC236}">
                <a16:creationId xmlns:a16="http://schemas.microsoft.com/office/drawing/2014/main" id="{4F9D22D2-9384-5D44-9663-8455E0673D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0145B-CCC0-9140-B9EE-D6A46434EF7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0CECF8AE-1818-1F41-9FDA-627EC10F22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78EB5F8E-4E5B-FF4E-A696-87CADA54D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2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>
            <a:extLst>
              <a:ext uri="{FF2B5EF4-FFF2-40B4-BE49-F238E27FC236}">
                <a16:creationId xmlns:a16="http://schemas.microsoft.com/office/drawing/2014/main" id="{0FAB95C1-DBC0-1D4C-B77F-7CBD2E4FC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A3FAE-B339-044E-931F-49B6CE516F6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1E69FE42-D634-D748-83B7-43AD7BACAA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E994E295-8237-D84E-BCED-DDCD634DB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6058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>
            <a:extLst>
              <a:ext uri="{FF2B5EF4-FFF2-40B4-BE49-F238E27FC236}">
                <a16:creationId xmlns:a16="http://schemas.microsoft.com/office/drawing/2014/main" id="{183B4279-8646-B04F-A30B-7B901DD41E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35F3FA-7682-BC45-B9D3-2ED381743E6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4BCE8E6-309F-2A49-9C81-11D52821B7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A995691A-FF1B-5342-984A-6EA98CBC8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8882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7">
            <a:extLst>
              <a:ext uri="{FF2B5EF4-FFF2-40B4-BE49-F238E27FC236}">
                <a16:creationId xmlns:a16="http://schemas.microsoft.com/office/drawing/2014/main" id="{4C0444C6-399A-7545-B125-443C5E7557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4DB9ED-D94F-2543-8D06-9AF273EC37F6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6674" name="Rectangle 2">
            <a:extLst>
              <a:ext uri="{FF2B5EF4-FFF2-40B4-BE49-F238E27FC236}">
                <a16:creationId xmlns:a16="http://schemas.microsoft.com/office/drawing/2014/main" id="{7CB9E7BE-339A-9C4E-890E-9422E6AF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13D777C4-ED53-D247-B82A-BFDD45E0BF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3374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7">
            <a:extLst>
              <a:ext uri="{FF2B5EF4-FFF2-40B4-BE49-F238E27FC236}">
                <a16:creationId xmlns:a16="http://schemas.microsoft.com/office/drawing/2014/main" id="{08F48025-EB2A-904C-98D7-42D0F842F1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FD911D-E6B5-3143-9731-859F9666391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484DF4C7-17BB-514F-A17C-B6F158D30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EDE68730-26D3-744A-B255-FAD04D7CF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353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CFD65A9C-8724-FF4C-BE05-9668C15BD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CB61F401-8DE3-E84C-9E86-1A168E68F6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0F05D3A-3C91-9B4B-AFE2-AD6A29B682E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A83E163-D96B-6149-9466-5E36FBBECC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99C00D-F5FC-AA46-A46C-B0C9FCCFA3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B9167B-7FBA-1646-AB25-2D974B3A29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A298FC1-39D6-D54E-BF31-EA7F33126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26792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353A454-E5EC-6343-80DC-127E48E73A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5EBA097-C162-784C-ADDA-8969BDE47E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CC0A3-322C-9145-8146-01034A433A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993978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ADF712A-831A-1C49-AD08-E4AC46F13B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0532FC3-FAAE-CF4F-8441-9CA1DCEABD1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C0C4C-9298-2B4F-B018-300ADE6B3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7315552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75623E7-536D-FD4D-B322-454E031D4D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FDC0D633-8BCF-2C44-9D71-BADDAEFE15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165A30-3C89-C344-81DF-8F2C35341C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52788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D0C71F0-BF16-3841-B4A9-55F3B731AE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F0390995-F433-4149-9450-F733805EB1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F7063-BE98-FE45-B7AA-E117B861DD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311537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C26DF157-B423-9D46-8E45-0B0BD729AB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3298A654-C744-F84C-B0DC-488DC0E6B8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BA1AC-E06D-4745-A771-942000CDF2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4234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D27ACE0-90ED-504D-8CC7-13259FC3D5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CDA1215-3589-7249-80C6-9F013B7B29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6FBDE-A6EC-1748-A02B-6C1FF6B27B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797335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BCCA190-1D0E-724B-A0F6-C93C3AC7AF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D85C10B-51F1-2E4D-BF2E-6077850FE3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99715-DA8F-E14F-91FB-5F8252FA86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9813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A11656A-0EEB-214B-BAD3-1C0C8F5312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EC1DA7E-BB58-D04A-BE2F-6D49BD53AF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3442C-741F-C647-A670-41120555FE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00567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B0E2272-1E3C-8345-9799-66ECB81920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2C4FE30-A400-6940-9854-51A5D91A0C2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B364F-88CD-8E43-93EB-EE95E56727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1851563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E25821F-E147-9F46-BF86-FBFE2312D8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592C03FC-2A10-E045-B952-6251780D49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33BDA-EA71-F443-B963-B6A639A17C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940987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0BFBF7-395E-8C40-9305-A4D129FDF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29000"/>
            <a:ext cx="10363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Design of Digital Circuits 2016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Srdjan Capkun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Frank K. Gürkaynak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AA345FE8-2F75-964E-99BB-3B1F64D4E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33" y="6581776"/>
            <a:ext cx="1036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i="1">
                <a:solidFill>
                  <a:srgbClr val="404040"/>
                </a:solidFill>
                <a:latin typeface="Calibri" panose="020F0502020204030204" pitchFamily="34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391AC216-2D7E-3B45-B243-1EA9919F0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919664"/>
            <a:ext cx="873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600">
                <a:solidFill>
                  <a:srgbClr val="A81E5B"/>
                </a:solidFill>
                <a:latin typeface="Consolas" panose="020B0609020204030204" pitchFamily="49" charset="0"/>
              </a:rPr>
              <a:t>http://www.syssec.ethz.ch/education/Digitaltechnik_16</a:t>
            </a:r>
            <a:endParaRPr lang="de-CH" altLang="en-US" sz="1600">
              <a:solidFill>
                <a:srgbClr val="A81E5B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8013"/>
            <a:ext cx="103632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3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F684072-301B-6648-92D5-0CAC7DEDA8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0A85047-D25B-C144-B0AB-F6176466FBD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866C3-1CF8-254D-8A4D-46BCFA54B6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10470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6533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39421" y="3886201"/>
            <a:ext cx="10528300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447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5"/>
            <a:ext cx="516043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1" y="1362075"/>
            <a:ext cx="516043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764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5"/>
            <a:ext cx="516043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1" y="1362076"/>
            <a:ext cx="5160433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6096001" y="3962401"/>
            <a:ext cx="5160433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453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58144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15" y="1362075"/>
            <a:ext cx="10528300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28241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780409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349" y="1904999"/>
            <a:ext cx="5160433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10182" y="1904999"/>
            <a:ext cx="5160433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1997" y="1447800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69652" y="1447799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37299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780409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934" y="1905000"/>
            <a:ext cx="5160433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18768" y="1905000"/>
            <a:ext cx="5160433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20582" y="1447800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71075" y="1447799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29167" y="39528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423004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58144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3810001"/>
            <a:ext cx="10528300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29167" y="13620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828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58144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362076"/>
            <a:ext cx="10528300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11997" y="39528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04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7" y="445070"/>
            <a:ext cx="10121900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2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5CEFC6B-2A62-8749-93ED-A31586D0DCC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3ABECC7-E364-6149-BB12-7F282230EC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68BFF-51B2-234E-A987-743728F42B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311681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80204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6B3E8A-0B55-F04E-9382-B9E127500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29000"/>
            <a:ext cx="10363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Design of Digital Circuits 2016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Srdjan Capkun</a:t>
            </a:r>
          </a:p>
          <a:p>
            <a:pPr>
              <a:defRPr/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</a:rPr>
              <a:t>Frank K. Gürkaynak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406B8E3-A5FC-1B45-96B6-C2EB2F508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33" y="6581776"/>
            <a:ext cx="1036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i="1">
                <a:solidFill>
                  <a:srgbClr val="404040"/>
                </a:solidFill>
                <a:latin typeface="Calibri" panose="020F0502020204030204" pitchFamily="34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A06BF73-582F-7549-B02C-BD130C02C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919664"/>
            <a:ext cx="873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600">
                <a:solidFill>
                  <a:srgbClr val="A81E5B"/>
                </a:solidFill>
                <a:latin typeface="Consolas" panose="020B0609020204030204" pitchFamily="49" charset="0"/>
              </a:rPr>
              <a:t>http://www.syssec.ethz.ch/education/Digitaltechnik_16</a:t>
            </a:r>
            <a:endParaRPr lang="de-CH" altLang="en-US" sz="1600">
              <a:solidFill>
                <a:srgbClr val="A81E5B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8013"/>
            <a:ext cx="103632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77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409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39421" y="3886201"/>
            <a:ext cx="10528300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342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5"/>
            <a:ext cx="516043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1" y="1362075"/>
            <a:ext cx="516043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889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5"/>
            <a:ext cx="516043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1" y="1362076"/>
            <a:ext cx="5160433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6096001" y="3962401"/>
            <a:ext cx="5160433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5697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58144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15" y="1362075"/>
            <a:ext cx="10528300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92317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780409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349" y="1904999"/>
            <a:ext cx="5160433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10182" y="1904999"/>
            <a:ext cx="5160433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1997" y="1447800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69652" y="1447799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520072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780409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934" y="1905000"/>
            <a:ext cx="5160433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18768" y="1905000"/>
            <a:ext cx="5160433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20582" y="1447800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71075" y="1447799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29167" y="39528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756423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58144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3810001"/>
            <a:ext cx="10528300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29167" y="13620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82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554DA7F1-5F90-A54D-882F-C9FAF50FB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B030A7C1-4A5D-8B48-A953-750FE98D89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FD8B9EF-8F10-8C42-8924-50F71EC28FC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96CDBED-98F3-CE45-A8AC-02B1F46DC3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F212BC9-27E1-E141-8F01-9E0E8F7269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F4D52A0-402C-1D41-BA8F-0FB7C5555F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9CF6675B-BE41-F248-9659-6FB5E40E74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722015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58144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362076"/>
            <a:ext cx="10528300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11997" y="39528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1511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7" y="445070"/>
            <a:ext cx="10121900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4152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21132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7526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89768C9-CC98-F440-9DF8-77E6966A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AA542AD-A696-D84F-954B-5808281D9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30091972-2A6A-234F-B108-37F95A13767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9E08DA7-7701-BC46-A912-B3532D0B5D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DAAF92-26B3-5A48-81F6-A973B5FF34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C0A9476-E326-3548-B2C7-96910FE87C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44C0F4C-40B1-AD49-B5A1-7FA028C182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856005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1F473F2A-71D8-2D4F-8F44-7DA52AD20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372821F9-DA5C-E54A-B971-6850CC5389D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6D43D0F-CC2D-3D4C-A111-1A033F5C054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23950"/>
            <a:ext cx="10972801" cy="22479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2B44EEC-BB96-A54E-9308-739526EC6B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44BCAB-9106-7044-8FB6-C499610B6C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66DD-E054-A44F-825A-737BF22CAD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77570E7-03F6-354C-A8F1-07314C56DF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96457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11480800" cy="8705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77F06C5-2E42-904B-8F6A-E71F5682073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CB39082-6D62-724D-AF9D-1C52D97A8A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C61CD-3606-FF49-8270-2B02645D33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2774208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B3FC75A-1DD6-0649-8D33-184443D7CC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C1711F0-0DDE-E845-AD50-4344190865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84CD2-3958-E248-8F20-C932267265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411207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517B25-22BA-C44C-B0B0-B0EAF9C63B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F7658B4-9E85-6F4F-BB36-DE70F23A9A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118EAC-5D42-E846-AD29-13C3F9264F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240369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16019FA-3BE7-F244-A198-625E5F20AC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D9216A7-1CEF-AF4D-88C3-340C7BAD1A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538F7-761C-EE4F-BA80-154CFB505C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93186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7B91F775-34C5-764B-AFDB-F830B0E44E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6E4E8A7-D5C4-7B41-8C96-C2F66F3A02D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C0E8D-6365-1B44-BD22-99DCE090FF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664261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8B085F1-215C-2F41-B4C4-953B10BAD9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8716688-814E-7347-8146-070BACA5E9F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C098D-D5BC-7C42-A189-6E7AAB373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8874708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F3AA013A-E157-1B41-9C5F-83F19BA92A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944B683-EB56-1F45-953A-B0DBAEE384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7D671-CE73-7244-8E82-0C26DAE7C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0980174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5888664-9AFA-EB43-B87E-E52EBD319A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9C3A6F2-C4EF-1C40-8045-387155DABF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D4481-8422-554B-A677-BB6FE0E8B2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798664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D67EF8F7-9223-764F-B1AC-08AB76B276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A2520F7-E57D-724F-B9F7-C7BD896625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C3CC2-0C69-6D4A-8EBA-E844F1E4A7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068464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D62388A-6CA2-504D-B4F0-358FFB8D8E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FF28478-53D0-464C-977E-26777870C2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1E40F-EDE4-A441-B5CA-80D39B26AF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798760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ED0F9AB-9155-854D-B653-592BB72EC4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07B02B9-04FA-B645-A29C-29305891BC6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3C30B-7BB0-7245-9A6F-2F93DE92EF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725632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DF53A04-4AED-D044-8678-B74AD4822B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EA6BAA0-BEB0-C448-8C2A-D79ACAF008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E0FEF-C07A-0148-89E8-C935E5915E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7457632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39421" y="3886201"/>
            <a:ext cx="10528300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7456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301" y="6411913"/>
            <a:ext cx="1367367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27721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4406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6C463AE-2F2A-2C46-A60F-47D51B7822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52D1368-131D-854E-93F9-69DD34D4A4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41FE48-9536-1E43-8BF4-CAF62EEC32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8536238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5695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74973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8996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0992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969848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1211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12681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38601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30909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371600"/>
            <a:ext cx="11480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7171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4BDA89E-BE97-174B-A4B2-722C9442E3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575D51B-E8F6-314D-9979-D150B154CC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87A2E-E2B2-5843-8EDF-916A4A0929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20485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C3440AE-82CE-2F49-B868-D07BB7478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2408F061-F185-7249-A620-DA61D2394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605C4F82-F244-A24E-8B2F-C71E0227B0D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123950"/>
            <a:ext cx="10972801" cy="2247900"/>
          </a:xfrm>
        </p:spPr>
        <p:txBody>
          <a:bodyPr vert="horz" anchor="ctr" anchorCtr="0"/>
          <a:lstStyle>
            <a:lvl1pPr algn="ct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EAF4AF7-D2DA-584F-A80C-98F43F0141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2941198-BD65-0D4F-A810-7006FF8C70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97249D1-3784-9B45-84A0-FEE626A7C5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61092A4-92CC-CB4D-B70A-F1240F99DD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098169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11480800" cy="870527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436D776-B2FD-A044-A20C-88F9A8A6C2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4567B78-221E-6042-95F9-CCCEA12917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42FC7-3B8F-D341-9971-4DD7A57473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59774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97A67D2-BCD5-C64F-861D-72F97758657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0725EE8-DD5E-BC44-99F8-EE3BB9E7C2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A4F75-3850-1A40-A0C5-195B7D519F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3151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997922D-4223-2D4D-9ED6-121BCBA77D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10D638E-3ED8-6147-80EC-32AB6458E90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AB7A4-D2A2-0E45-94BF-0EE0A178CC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334356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18DF610-C8EA-4440-A9EB-7122FB5711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931486AF-C874-E347-95EC-E610535865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60A3E-8F49-D84F-9B9A-98D48C69D9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700235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1A670EEA-39AD-8346-94F7-1F05EA7C80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79BE8F7A-193F-2C46-B2C9-C338B3F456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45303-69A4-1141-B961-41AC0C692C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176538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349AE4E-13A7-DB44-8DE1-EA00B51A88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3DE8DE66-2759-CF4C-8980-2E3496C926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A14A7-4CF6-6D4C-B4CA-2C9C1B0D56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547966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430A6A9-C13D-BB45-9DA5-A5A1C5279A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B2B6E0C-C14E-F64A-BCE0-BC3FDD2631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7FB012-4B8C-3D4C-B5E2-6EB6490BEF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070511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BDB46B7-71A8-F54F-98A0-DB8371868F0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69B7410-75D7-0247-A1F5-644E25BE87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1FE8C-8275-5447-A87F-5D7ACC8899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93857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A0CF979-125C-174D-9D5F-3837D118E6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DE36BB0-3BB6-2D43-BD87-9F316A65C7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3D5F7-2158-8D44-A2E3-B20634829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2307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BBB08E05-F07C-CB4D-9A4A-9B58B58823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40419A0-6973-C448-A936-6B92BFC02F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FAF8C-4ADB-CB4D-888D-29491DE8BE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640766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F231076-F6BF-6E4E-A59A-3D92E4E5E3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7BC0528-017E-7448-8C0B-58BD8C412D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C6E99-5AAC-D94F-BBC2-993C3D2DBF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001547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91CFA52-2EC0-5346-936E-68EC1AD0A6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0DB42AF-5652-9F47-BA44-FB7E5D79D7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8A985-DC55-7B4D-85BA-B65650A4D0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818322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39421" y="3886201"/>
            <a:ext cx="10528300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98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9307985D-A56A-AC49-BC2E-75011CCADA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6917A27F-82DE-2849-8B7F-A23E4782FD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E43DE-2376-EE41-ACAE-FD6D593495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196531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4653ACD-BA7A-164F-B99F-BDD46CDEF4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31B61FC7-5680-7741-9015-B6E6D07572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F24F8-067E-F341-8A1A-653D617257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212195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1283210-B8AB-3E49-84F9-491E34FA56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3C775DC-C429-9647-8244-89AF6EB6C4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4A223-B959-9141-BC3A-17E71D12E4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752937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EF5AA2FC-469B-3F4C-AEB6-A2C0DBB0C07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3D46E73D-2DD7-BC4E-95AC-B695BA2C086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4B728-6C44-4340-9F49-70508991ED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06981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1324D224-C4DE-5D49-960E-C72129E8DF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6F0BF08-192C-DA4A-B880-A37DBE4250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AA88E-6FC3-EF4B-8C4B-424C29AD4F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91136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B4E17F3-D2DE-1C4C-976C-BDF71B7A5B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9C113231-21CE-D048-9A81-DB85D10984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D71CBE-AC0D-1C4D-8F8E-3C569091EE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928240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FE4A6BF0-9D1B-EA47-B61F-3004FF6B84A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97DE217-B15D-5148-9C67-56309AA635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CF33B-913B-674E-A48E-EF5EEB2F14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50826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C266983-38FF-2B4E-88B7-6D99BFCB603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D91767A-A1B1-464E-9160-121FFCEBA7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ADB2F-1DBD-D94E-9ED4-4165F72C90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632046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D704D4DA-8226-CD47-9E3A-691EB6ADF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BA5F572-B437-9948-929A-4BC04EDFD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2186256-91E3-3A42-9CAA-A7AE0B2E68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DB37F8-8048-A444-860A-C72A5D6411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FAD806-C8E0-8644-BA37-B17368FCAE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646982C-EEE3-154C-8867-D8724FF71D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72F22B4D-7E97-A644-90C6-9009FE9BD0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10995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56269B7-8647-DE48-B5B1-930505BCD97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3CAEA98-0302-6F40-8A8F-021E785059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34CD3-90D3-7C48-8A56-8F197E8E92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74454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161A0FAF-1B64-A549-B999-A0E2B1AC631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707CF28-3749-B146-98B4-52D6CC22A7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39E19-9003-1343-8994-63CADF77B5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1934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26458C6-1C3F-3448-829D-BA896E7A788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E5E110D-6812-9246-A3A3-31421874C9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DFB94-8F47-924D-ADBF-3F2A48EE4C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736620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EB121015-7A77-4F47-BDD0-22B3E5FC06F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180404AF-D17B-C146-874D-65D4CAAD62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C6CC2-6AA9-2C48-88DE-0B7FC22B1B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6522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C4D597F-9AA0-E54B-824A-ADCB7CA9DE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4BC2D03-8509-2640-9A52-2C926C8443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8AA26-356E-E444-A646-68106C5ECA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645493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3277FED-6E6F-B84E-ACD5-F38CF7B0E00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7C6579C4-1B35-E04C-A009-99FE0D88F0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AA5E1-1516-2F48-9A46-2A460A40D4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57669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CCDD198E-D651-154B-855C-0822CDE626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B23DE4E-1D4F-7E4B-8C0E-3C06AA6D9AF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9F84BE-E398-0043-B852-A63E2519C8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07516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C3E2F3F-84F5-1F42-A7CC-EC15936B900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F60BEED-0937-1645-AF42-E0DB789C92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CFEAF-40AB-AB48-86B0-F41D7B75B1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97726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ABF5F04C-56A7-1542-A129-3DAA20F64A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75675B2-5B00-844A-8D37-B374C44236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3E843-429E-CE40-ADCA-63A56B06FC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292204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DF36924-A817-EA4A-ADE7-989A4662ED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5E0207-1CCC-3943-BDAB-61C9DBD704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39724-D7C5-7C44-9E42-E768D0DF79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35654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14A9670-2DFC-6448-B7CC-5FF8C648F1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807BCBF-4E21-0C48-A715-12B930F7DD6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64C67-F35B-7A48-BF44-D0405B8EFA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39825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23A1BE2-229F-224F-9CA8-95A182068B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DA9307F-FA5F-B744-B6E4-4898B644D3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B3BC0-003E-804A-8CD4-7F01DFE69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235597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40533453-8B3A-6C42-A13B-0A45F5062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5A5FBB1-D519-9647-B799-03B9B387A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596D1BB2-8D3D-1C4D-B9F4-FF2537D39CC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340E016-EF88-D448-A5DE-939620F445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3B316AF-A984-B746-AB01-E81395DA73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5AFE5D2-968B-1E43-BE5E-836C9DCC06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781603F-4DC0-D444-A477-B66E8CDE5F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37434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870E846-9AE4-FF44-9267-F75C8CD8B7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17CE4CE-E089-0C4A-9156-6B2BC05E7C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9516B-0176-D24C-AEA4-1FA63A8291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778682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B4780281-3A97-C047-9D5A-F0AE4CBFABB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8BB1CC97-3441-1746-8E1E-5426C21C88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41205-CD83-6846-AA81-39BD29643C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3302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1194538-3459-DA40-A0EE-74B009456E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2403685-9468-3D41-96E4-D5EEEC2BE2D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1E75D-D0E1-B149-80C2-F215513D20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31885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708CA7C-B8FC-7941-BF28-02E334D74A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8E37967-FBBC-104C-90BD-9D8BF3AAD7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FEB2D-BC04-7848-B885-E836AAC38F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03229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9649CDFA-0D2A-C84D-BA4B-15C3554D94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65FB8867-ECF7-834C-8F43-5D157E1A4C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C8DED-C5E7-B447-90D6-B600A3C0F2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932788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2EDE40D3-E54B-684E-9A9A-3376AD6507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C2C0556D-DD8A-554B-ADD6-A98E1F32D4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5372E-9E63-C641-8D70-164DBFE945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49912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B012519F-6AC5-1D4A-BBC8-8FDE300ACB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F8B057FC-46AD-4848-8D10-9572314EA9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43CC1-D8B5-4247-BDA0-E21BA9126D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0503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6CC2965-97EF-3F44-B8AA-D612381A43A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BFC28EF-F1FE-934E-A7BC-28E9DD5EE21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A4009-4103-F144-997D-D623518F10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28903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80BFB94-DB92-4641-82D0-4F74D10AC3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CB254B-EC45-8F4E-9966-35820018A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476B2-4482-034E-A466-990D330A8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7168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2557F1A3-8697-1549-B0F8-F27674BA96E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E1B2D57-7588-0248-98C6-0A6906A6506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7180A-3079-2B42-B319-EFDE77A800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817153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0B753C4D-FB2A-7E49-8580-5BFB0D8F81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7635951E-5EF5-114B-8EE9-EDFBCF3776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044E9-27FD-414B-B826-20360E4D17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67852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4701EAF4-2690-2F4E-A2D1-178F9097B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0BF57C1D-4A6B-0942-8B11-35D3AE077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ADBFA674-B766-4A45-BD28-3786569563C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2A8607D-54EF-8D40-9B4C-7F7FD25551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924368E-74C9-124A-92FC-8D4DC1C94B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2B38A96-8EE5-7740-AEDA-DDE11E23A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8DDC64A-4E63-2B4E-9706-00EEAF578A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616113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0205634-C713-254D-9188-7881CF3766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C1365E02-9C95-7849-8131-F9EC8039B3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7D835-05D7-1245-89D2-2FF6EA427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6937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C08B0531-12B1-6C44-A7EF-3E189F4310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AE49734-B653-1B45-824C-987678A222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6A190-0A35-1046-8F27-2253336E11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522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063626C-FD92-5F4E-8BF5-8EFDDD0B7B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3C97AB32-51DA-864C-A1FC-94961648A3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37232-9038-2E45-9963-B752203953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57763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1984939-E843-2746-B9A8-A53E38F524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C6778F8B-CE5F-FD42-A34B-1CD8CF5F8D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6353D-F4EF-5443-BAF0-BA05210345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84198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FA9DE69F-3EBF-EF4E-BEE7-F837251314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455178AC-7BA6-DF49-8FCE-EE1AC34C20C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2F6CA-E5FB-144E-B616-0768C3CC9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40718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E7ED763C-ED42-B842-9BA6-3C30379207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008EC650-B0FA-8C4C-BDA6-0DC23BD96A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BADB5-30D5-D246-B6EF-4374B656F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740344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5D2DB3BA-7D88-4E48-B8D8-191588D315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2805894F-FB4D-464C-9835-49E6DC1EA0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8C735-2B82-C14C-9048-BD9A708F26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99558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8BB1100-40EE-3B4A-B856-2836A0C7200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1A6D2E41-E10E-E048-81C4-45FC1A1F10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F0F68-A537-C944-B6C7-7B1107D21E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58945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A79C0B0-4BE0-5A41-B990-8FAAFB1002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229FE8-F62E-B84C-B01E-0E6668BA490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E73CA-D0F6-2549-863C-3C52B4E7FF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91577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C6E301AF-0BBB-9241-86CE-EBBD10429C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57C10B9D-38F4-4345-B0AA-258B5B1760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F848A-D2F6-9A4A-96E9-BC6A27CAD0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3516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F8D41B2-C62B-764D-BD99-909DF2D9D2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CACCA6-692B-514F-91C1-196277CF0F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A5B19-A31B-9242-BFFC-26D0D5177F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31255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31AD25A9-9A23-9242-AA47-F8A9406E30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4E40EFC-C9B3-C44C-B8F0-F06A63813D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20518-D3F2-3244-B9F4-E90F72659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6304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8B5CAB9C-8508-364F-B830-49978594699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F51B785-8C8D-DA4D-8F9F-8277CA3348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E75D6-4A68-E14B-926C-F1BBD7E376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183965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D2CF8C7-2B1E-2B4A-80BF-18B83C13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AB7908BE-18ED-A746-ABB3-52F82D891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CF396D6-B89F-6746-BD64-64D2196379B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6911D13-E4B6-EA44-95C1-FD3B97FDED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1A0A3B0-C2D9-0046-8ECB-9DC7A2CAF0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36B67A-3FF7-964A-888E-12369495DD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C1F2BE3-BB68-A54E-8735-E6887A0B25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249164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346091F4-7DE7-4245-8D54-D603BE4BB8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A44A88E-A513-5C4B-9DCC-3D6D506C7A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5CD8D-048F-8C49-B8B4-002F3C247F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5230494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BD57842-4F38-2B42-858B-236AF585DF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80A2000-F3B9-2A44-98BB-7A6E1A1534F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E894F-47BA-1545-B9EE-E7CBFBF91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06732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6B07DE18-CCDC-544F-9F4A-1A10E11F8B5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D0600AF-E6CA-C143-A7D5-54E16F9C0C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45DA7-85A8-6646-A777-75FBD3EFCD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959854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263D1966-AA27-E740-B5AF-CD686B3183B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0104DBB6-677F-6A4B-9042-0FD3A549655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78ACB-D4B7-9C4B-9672-AB26D0A4C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1511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EEFF65D-653E-CC41-81C2-82FF400245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D1353A08-E536-8544-A874-FA20DB756C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DDCC0-3EED-5D4A-B42B-E6E2A861F6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87750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4233D515-542F-9F46-A372-954B0A7BF6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1C237F61-286D-C949-8B03-8175C604B7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C6466-9F1E-144D-9C15-2212544086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869905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E3A213C-1750-1947-96CE-B6655CBEC22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959EE4EB-AAAE-B740-A92C-0EA1B48A78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5546B-EE58-AA4F-93F0-819DE59FA9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7791104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2A06008-3276-D94F-8D10-7C3EA4EE92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115411B-0496-AB4B-81D5-41B4E21FB65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E333A-BB8C-1D4A-BC5D-D9BC74857A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57475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3EB9DA1-1969-9F48-8F9E-B84DE76E396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F51BF8B3-17C3-E349-8FA8-EF9BB3A7BE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76A49-0313-1F41-A65D-BB9487F1BF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36256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AE58088E-384A-5249-8A60-A551728CAD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B64A24B9-F4EC-BE47-BC10-424BB406DC2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45A6A-3353-A644-B98B-BD88D6924C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5669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E120C5A-581A-7941-B0B1-F336209DE6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A206CBB0-399F-784B-822D-3CED62F270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004A3-B9CE-C249-B149-1CE642380B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53227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B73FC849-F78D-5741-B0B7-D7A780809B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6399D47-F30C-D24C-8618-DFC394CFBC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58AFC-8082-7344-84DF-EB15C158BC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457816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91851-996B-3A4B-AE86-4FE7334A8F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64F54-D949-E147-BA83-926AD5171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77E9D96-51B4-6D44-AFF7-5DDA60969F4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09E39-CF41-1140-A400-744235D0AFD1}"/>
              </a:ext>
            </a:extLst>
          </p:cNvPr>
          <p:cNvSpPr txBox="1"/>
          <p:nvPr userDrawn="1"/>
        </p:nvSpPr>
        <p:spPr>
          <a:xfrm>
            <a:off x="2231571" y="83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5465270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DAEA25-3695-894B-899B-E7EF8B0AB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29001"/>
            <a:ext cx="10363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2000">
                <a:latin typeface="Calibri" charset="0"/>
              </a:rPr>
              <a:t>Design of Digital Circuits 2017</a:t>
            </a:r>
          </a:p>
          <a:p>
            <a:pPr>
              <a:defRPr/>
            </a:pPr>
            <a:r>
              <a:rPr lang="en-US" altLang="en-US" sz="2000">
                <a:latin typeface="Calibri" charset="0"/>
              </a:rPr>
              <a:t>Srdjan Capkun</a:t>
            </a:r>
          </a:p>
          <a:p>
            <a:pPr>
              <a:defRPr/>
            </a:pPr>
            <a:r>
              <a:rPr lang="en-US" altLang="en-US" sz="2000">
                <a:latin typeface="Calibri" charset="0"/>
              </a:rPr>
              <a:t>Onur Mutlu</a:t>
            </a:r>
          </a:p>
          <a:p>
            <a:pPr>
              <a:defRPr/>
            </a:pPr>
            <a:r>
              <a:rPr lang="en-US" altLang="en-US" sz="2000">
                <a:latin typeface="Calibri" charset="0"/>
              </a:rPr>
              <a:t>(Guest starring: Frank K. Gürkaynak and Aanjhan Ranganathan)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B05D238-2B37-4A47-81C1-D4D895A9F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33" y="6581776"/>
            <a:ext cx="1036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200" i="1">
                <a:solidFill>
                  <a:srgbClr val="404040"/>
                </a:solidFill>
                <a:latin typeface="Calibri" charset="0"/>
              </a:rPr>
              <a:t>Adapted from Digital Design and Computer Architecture, David Money Harris &amp; Sarah L. Harris ©2007 Elsevier</a:t>
            </a:r>
            <a:endParaRPr lang="de-CH" altLang="en-US" sz="1200" i="1">
              <a:solidFill>
                <a:srgbClr val="404040"/>
              </a:solidFill>
              <a:latin typeface="Calibri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4704A81-6D7C-B94B-8EBC-AFD1DE658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919664"/>
            <a:ext cx="873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600">
                <a:solidFill>
                  <a:srgbClr val="A81E5B"/>
                </a:solidFill>
                <a:latin typeface="Consolas" charset="0"/>
              </a:rPr>
              <a:t>http://www.syssec.ethz.ch/education/Digitaltechnik_17</a:t>
            </a:r>
            <a:endParaRPr lang="de-CH" altLang="en-US" sz="1600">
              <a:solidFill>
                <a:srgbClr val="A81E5B"/>
              </a:solidFill>
              <a:latin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8013"/>
            <a:ext cx="103632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590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801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539421" y="3886201"/>
            <a:ext cx="10528300" cy="2452382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47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5"/>
            <a:ext cx="516043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1" y="1362075"/>
            <a:ext cx="516043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802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5"/>
            <a:ext cx="5160433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1" y="1362076"/>
            <a:ext cx="5160433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6096001" y="3962401"/>
            <a:ext cx="5160433" cy="23717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390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58144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15" y="1362075"/>
            <a:ext cx="10528300" cy="4972050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8368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oubl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780409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349" y="1904999"/>
            <a:ext cx="5160433" cy="4429125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10182" y="1904999"/>
            <a:ext cx="5160433" cy="4429126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11997" y="1447800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69652" y="1447799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4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2012A8E-BA32-FA44-8978-1FF106D40A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EEA1BE6A-EAE2-6948-9B67-C143DC4898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3FDF1-BF10-F349-AEEB-050372D0CC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972083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oubleCode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780409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934" y="1905000"/>
            <a:ext cx="5160433" cy="1905001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18768" y="1905000"/>
            <a:ext cx="5160433" cy="1905001"/>
          </a:xfrm>
          <a:solidFill>
            <a:schemeClr val="accent5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20582" y="1447800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71075" y="1447799"/>
            <a:ext cx="5160433" cy="4572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i="1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29167" y="39528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39737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de_and_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58144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3810001"/>
            <a:ext cx="10528300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29167" y="13620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169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Explanation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058144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1" y="1362076"/>
            <a:ext cx="10528300" cy="2524124"/>
          </a:xfrm>
          <a:solidFill>
            <a:srgbClr val="F6F5BD"/>
          </a:solidFill>
          <a:ln>
            <a:solidFill>
              <a:schemeClr val="accent4">
                <a:lumMod val="25000"/>
              </a:schemeClr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latin typeface="Consolas" pitchFamily="49" charset="0"/>
                <a:cs typeface="Consolas" pitchFamily="49" charset="0"/>
              </a:defRPr>
            </a:lvl1pPr>
            <a:lvl2pPr marL="457200" indent="0">
              <a:buNone/>
              <a:defRPr>
                <a:latin typeface="Calibri" pitchFamily="34" charset="0"/>
              </a:defRPr>
            </a:lvl2pPr>
            <a:lvl3pPr marL="914400" indent="0">
              <a:buNone/>
              <a:defRPr>
                <a:latin typeface="Calibri" pitchFamily="34" charset="0"/>
              </a:defRPr>
            </a:lvl3pPr>
            <a:lvl4pPr marL="1371600" indent="0">
              <a:buNone/>
              <a:defRPr>
                <a:latin typeface="Calibri" pitchFamily="34" charset="0"/>
              </a:defRPr>
            </a:lvl4pPr>
            <a:lvl5pPr marL="1828800" indent="0">
              <a:buNone/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511997" y="3952876"/>
            <a:ext cx="10528300" cy="24479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248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7" y="445070"/>
            <a:ext cx="10121900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392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8062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89768C9-CC98-F440-9DF8-77E6966AE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EAA542AD-A696-D84F-954B-5808281D9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30091972-2A6A-234F-B108-37F95A13767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9E08DA7-7701-BC46-A912-B3532D0B5D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CDAAF92-26B3-5A48-81F6-A973B5FF34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C0A9476-E326-3548-B2C7-96910FE87C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44C0F4C-40B1-AD49-B5A1-7FA028C182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15592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0150756-8BE2-FF48-AD28-FB8EAF8C8E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6CD54BBC-DC61-5C43-832A-1BAA742D7D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E7F43-6FE6-1748-A5F5-6F3D55FAC1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019283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EB4EA413-58A8-B44F-AB27-AE43904946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66F3244-2266-164C-9230-5FA26E2731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9EA63-8B04-3245-9F24-F921733E2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49833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288413B7-6836-7642-A1A7-1BD1978038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3F3BC3C-1E0C-E34E-BB37-10FB254074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71CA8D-7F0F-164E-96D0-9777DDA2BA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6141966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87CD8568-D295-9044-BEAF-01795A6298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7DC9F362-DDAF-5F47-8C45-2806B710E4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1A4C69-2DE7-4243-89D6-2A9C519574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2617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FD27936-A35D-9B4C-9A88-1B9C64AEE86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B1E768E2-CBD0-244F-93DE-D2570C68B7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F2E32-3CA0-2B49-8B14-9CAF2E788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25958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3E4F94F0-1E3E-4F4B-9618-F74A66B7E33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1AE4319A-8556-5741-9FD3-CAB4BFD6B1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9F74A-3CF6-4141-85FD-8ED85E3FA3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736414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DC3E8749-D697-D74C-826B-FBDA01BD97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C6C3413C-624B-2E4A-B0B8-D6821EBB68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64F62-0AF1-D740-B9FC-1D68B6608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767973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4259793D-3BF0-B247-ACE7-1FE2647092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28D1DCF-1AD2-B94C-BF27-4F7B9C3D086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8C0FC-6464-8F44-81C7-C779EF594E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033601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4A9BE27-06FB-C44A-AAAF-7163672DF16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44A8D9F-1EBB-4942-B0A5-BBFCBF550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E40FAF-B0DC-3C48-BF2B-764092778C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13897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61FE1EF-22CD-A34D-9BEE-353BB794F9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4020BD7B-46C9-0046-BEC7-60B0D2E978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0DB6E1-FCD7-DC4D-94AC-D7D67C605C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700313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152400"/>
            <a:ext cx="28702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84074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59636A1-ABF4-AF4B-B054-555FED4C82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25AA2BC-64C5-2348-BB40-DBC7CC2126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CF51E-7B98-DB4C-9D33-45A24EC67E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41245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4808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304800" y="1371600"/>
            <a:ext cx="56388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6800" y="1371600"/>
            <a:ext cx="56388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662048A-E6E6-9A45-930A-C6F70861A5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E1486E9-A198-E841-A9CC-BC7B881FBC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2F827-F16E-FD42-95C1-A0AA210447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472874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CD8DD16-E365-974F-BD58-ADD75A436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23950"/>
            <a:ext cx="10972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160B862C-9886-C541-B675-54E12E2DC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371850"/>
            <a:ext cx="10972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B7495936-FAA8-0244-BBED-1262F881CC4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5824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105664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950B79A-6F79-0E45-9594-3A27DBAFAB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93D83B3-FE3C-794C-A883-42F8B7F530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3638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5F8D8C9-BAAF-514A-B2A9-8443F9A685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7E0ECDA0-CDA5-3D47-B995-587F3E9300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343944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8"/>
            <a:ext cx="114808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7DE5BEB-80C2-7C4E-8473-6E79092576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EF87DBB9-B3C0-B24F-B6DE-A5DFBD37DB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66D66-9E2C-9245-867B-9003F57D1B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20767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5959878A-E98D-BF4D-9A4A-17342F230BC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1C42408E-7CA4-504E-B8E3-3C854FFEBBE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A7A63-1788-694E-80AF-E25F907A28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15271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Relationship Id="rId14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902C5C46-1A21-9E45-9FFB-98E0E6FA1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3864BD76-D756-3B45-B979-1774E3D811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189F878-EA39-F747-BC69-14F51439D0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ED2CBECA-E0B6-4D49-A5A9-A838A37F40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BBE3FCF4-D87F-6444-B581-A70F211DFC0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2" r:id="rId1"/>
    <p:sldLayoutId id="2147486011" r:id="rId2"/>
    <p:sldLayoutId id="2147486012" r:id="rId3"/>
    <p:sldLayoutId id="2147486013" r:id="rId4"/>
    <p:sldLayoutId id="2147486014" r:id="rId5"/>
    <p:sldLayoutId id="2147486015" r:id="rId6"/>
    <p:sldLayoutId id="2147486016" r:id="rId7"/>
    <p:sldLayoutId id="2147486017" r:id="rId8"/>
    <p:sldLayoutId id="2147486018" r:id="rId9"/>
    <p:sldLayoutId id="2147486019" r:id="rId10"/>
    <p:sldLayoutId id="2147486020" r:id="rId11"/>
    <p:sldLayoutId id="214748602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51779A7D-B848-614E-B1D8-3F44E4EA7A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534" y="371475"/>
            <a:ext cx="10121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A613966-0E3B-2840-9501-E090384CFD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362075"/>
            <a:ext cx="105283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11620" name="Text Box 5">
            <a:extLst>
              <a:ext uri="{FF2B5EF4-FFF2-40B4-BE49-F238E27FC236}">
                <a16:creationId xmlns:a16="http://schemas.microsoft.com/office/drawing/2014/main" id="{C5B43D06-F99D-0E41-AC61-6AA995AC2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0418" y="-26987"/>
            <a:ext cx="1746249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>
                <a:solidFill>
                  <a:srgbClr val="FFFFFF"/>
                </a:solidFill>
                <a:latin typeface="Times New Roman" panose="02020603050405020304" pitchFamily="18" charset="0"/>
              </a:rPr>
              <a:t>Carnegie Mellon</a:t>
            </a:r>
          </a:p>
        </p:txBody>
      </p:sp>
      <p:sp>
        <p:nvSpPr>
          <p:cNvPr id="111621" name="TextBox 1">
            <a:extLst>
              <a:ext uri="{FF2B5EF4-FFF2-40B4-BE49-F238E27FC236}">
                <a16:creationId xmlns:a16="http://schemas.microsoft.com/office/drawing/2014/main" id="{1CA42A48-043F-864C-BD9C-5A8F1C8B9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0" y="6400801"/>
            <a:ext cx="93133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defRPr/>
            </a:pPr>
            <a:fld id="{D280B707-7354-F94B-8933-EC3087B5894A}" type="slidenum">
              <a:rPr lang="de-CH" altLang="en-US" sz="1400">
                <a:solidFill>
                  <a:srgbClr val="A6A6A6"/>
                </a:solidFill>
                <a:latin typeface="Calibri" panose="020F0502020204030204" pitchFamily="34" charset="0"/>
              </a:rPr>
              <a:pPr algn="r">
                <a:defRPr/>
              </a:pPr>
              <a:t>‹#›</a:t>
            </a:fld>
            <a:endParaRPr lang="de-CH" altLang="en-US" sz="1400">
              <a:solidFill>
                <a:srgbClr val="A6A6A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57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74" r:id="rId1"/>
    <p:sldLayoutId id="2147486275" r:id="rId2"/>
    <p:sldLayoutId id="2147486276" r:id="rId3"/>
    <p:sldLayoutId id="2147486277" r:id="rId4"/>
    <p:sldLayoutId id="2147486278" r:id="rId5"/>
    <p:sldLayoutId id="2147486279" r:id="rId6"/>
    <p:sldLayoutId id="2147486280" r:id="rId7"/>
    <p:sldLayoutId id="2147486281" r:id="rId8"/>
    <p:sldLayoutId id="2147486282" r:id="rId9"/>
    <p:sldLayoutId id="2147486283" r:id="rId10"/>
    <p:sldLayoutId id="2147486284" r:id="rId11"/>
    <p:sldLayoutId id="2147486285" r:id="rId12"/>
  </p:sldLayoutIdLst>
  <p:hf sldNum="0" hdr="0" ftr="0" dt="0"/>
  <p:txStyles>
    <p:titleStyle>
      <a:lvl1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j-cs"/>
        </a:defRPr>
      </a:lvl1pPr>
      <a:lvl2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F409E7EB-4A41-3E44-B8F7-1BE180B85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534" y="371475"/>
            <a:ext cx="10121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E64AACD-80F8-E244-941F-BE4200EFD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362075"/>
            <a:ext cx="105283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10596" name="Text Box 5">
            <a:extLst>
              <a:ext uri="{FF2B5EF4-FFF2-40B4-BE49-F238E27FC236}">
                <a16:creationId xmlns:a16="http://schemas.microsoft.com/office/drawing/2014/main" id="{FFE95C2A-8627-1A4C-B6CD-22350C85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0418" y="-26987"/>
            <a:ext cx="1746249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>
                <a:solidFill>
                  <a:srgbClr val="FFFFFF"/>
                </a:solidFill>
                <a:latin typeface="Times New Roman" panose="02020603050405020304" pitchFamily="18" charset="0"/>
              </a:rPr>
              <a:t>Carnegie Mellon</a:t>
            </a:r>
          </a:p>
        </p:txBody>
      </p:sp>
      <p:sp>
        <p:nvSpPr>
          <p:cNvPr id="110597" name="TextBox 1">
            <a:extLst>
              <a:ext uri="{FF2B5EF4-FFF2-40B4-BE49-F238E27FC236}">
                <a16:creationId xmlns:a16="http://schemas.microsoft.com/office/drawing/2014/main" id="{C8E9F1F7-8CF9-BE40-A708-123239909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0" y="6400801"/>
            <a:ext cx="93133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defRPr/>
            </a:pPr>
            <a:fld id="{CD7EBFB4-2EB0-414D-97A5-17921CDBF1B3}" type="slidenum">
              <a:rPr lang="de-CH" altLang="en-US" sz="1400">
                <a:solidFill>
                  <a:srgbClr val="A6A6A6"/>
                </a:solidFill>
                <a:latin typeface="Calibri" panose="020F0502020204030204" pitchFamily="34" charset="0"/>
              </a:rPr>
              <a:pPr algn="r">
                <a:defRPr/>
              </a:pPr>
              <a:t>‹#›</a:t>
            </a:fld>
            <a:endParaRPr lang="de-CH" altLang="en-US" sz="1400">
              <a:solidFill>
                <a:srgbClr val="A6A6A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7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87" r:id="rId1"/>
    <p:sldLayoutId id="2147486288" r:id="rId2"/>
    <p:sldLayoutId id="2147486289" r:id="rId3"/>
    <p:sldLayoutId id="2147486290" r:id="rId4"/>
    <p:sldLayoutId id="2147486291" r:id="rId5"/>
    <p:sldLayoutId id="2147486292" r:id="rId6"/>
    <p:sldLayoutId id="2147486293" r:id="rId7"/>
    <p:sldLayoutId id="2147486294" r:id="rId8"/>
    <p:sldLayoutId id="2147486295" r:id="rId9"/>
    <p:sldLayoutId id="2147486296" r:id="rId10"/>
    <p:sldLayoutId id="2147486297" r:id="rId11"/>
    <p:sldLayoutId id="2147486298" r:id="rId12"/>
    <p:sldLayoutId id="2147486341" r:id="rId13"/>
    <p:sldLayoutId id="2147486342" r:id="rId14"/>
  </p:sldLayoutIdLst>
  <p:hf sldNum="0" hdr="0" ftr="0" dt="0"/>
  <p:txStyles>
    <p:titleStyle>
      <a:lvl1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j-cs"/>
        </a:defRPr>
      </a:lvl1pPr>
      <a:lvl2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26">
            <a:extLst>
              <a:ext uri="{FF2B5EF4-FFF2-40B4-BE49-F238E27FC236}">
                <a16:creationId xmlns:a16="http://schemas.microsoft.com/office/drawing/2014/main" id="{111DF85C-5E3B-484D-94DB-2908A5B505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"/>
            <a:ext cx="114808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1379" name="Rectangle 1027">
            <a:extLst>
              <a:ext uri="{FF2B5EF4-FFF2-40B4-BE49-F238E27FC236}">
                <a16:creationId xmlns:a16="http://schemas.microsoft.com/office/drawing/2014/main" id="{B885A8A9-95FC-A145-A7D0-BF9572D6B9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F686E7E-2EF0-A74C-A208-11FF602043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1382" name="Line 1032">
            <a:extLst>
              <a:ext uri="{FF2B5EF4-FFF2-40B4-BE49-F238E27FC236}">
                <a16:creationId xmlns:a16="http://schemas.microsoft.com/office/drawing/2014/main" id="{06354BE0-9338-C641-92EB-A88BEE574D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3" name="Line 1033">
            <a:extLst>
              <a:ext uri="{FF2B5EF4-FFF2-40B4-BE49-F238E27FC236}">
                <a16:creationId xmlns:a16="http://schemas.microsoft.com/office/drawing/2014/main" id="{9ED55AB6-90AC-BA40-8DAA-4911B945EAA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4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00" r:id="rId1"/>
    <p:sldLayoutId id="2147486301" r:id="rId2"/>
    <p:sldLayoutId id="2147486302" r:id="rId3"/>
    <p:sldLayoutId id="2147486303" r:id="rId4"/>
    <p:sldLayoutId id="2147486304" r:id="rId5"/>
    <p:sldLayoutId id="2147486305" r:id="rId6"/>
    <p:sldLayoutId id="2147486306" r:id="rId7"/>
    <p:sldLayoutId id="2147486307" r:id="rId8"/>
    <p:sldLayoutId id="2147486308" r:id="rId9"/>
    <p:sldLayoutId id="2147486309" r:id="rId10"/>
    <p:sldLayoutId id="2147486310" r:id="rId11"/>
    <p:sldLayoutId id="2147486311" r:id="rId12"/>
    <p:sldLayoutId id="2147486312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95375"/>
            <a:ext cx="114808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62533" y="6373813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304800" y="6446838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301" y="6602413"/>
            <a:ext cx="1130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92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14" r:id="rId1"/>
    <p:sldLayoutId id="2147486315" r:id="rId2"/>
    <p:sldLayoutId id="2147486316" r:id="rId3"/>
    <p:sldLayoutId id="2147486317" r:id="rId4"/>
    <p:sldLayoutId id="2147486318" r:id="rId5"/>
    <p:sldLayoutId id="2147486319" r:id="rId6"/>
    <p:sldLayoutId id="2147486320" r:id="rId7"/>
    <p:sldLayoutId id="2147486321" r:id="rId8"/>
    <p:sldLayoutId id="2147486322" r:id="rId9"/>
    <p:sldLayoutId id="2147486323" r:id="rId10"/>
    <p:sldLayoutId id="2147486324" r:id="rId11"/>
    <p:sldLayoutId id="214748632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5625E708-E732-D34E-9C6E-7E7C7CFA3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11480800" cy="89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DA54E948-6B27-A44A-96D0-F47CD8752B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B212F3D-84A7-374A-9E39-1BB8EACDBD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CD512B0B-8006-6D4F-B553-8E1CB9217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556AD2F0-DBE2-3B48-B6DC-30F6D328F85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3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27" r:id="rId1"/>
    <p:sldLayoutId id="2147486328" r:id="rId2"/>
    <p:sldLayoutId id="2147486329" r:id="rId3"/>
    <p:sldLayoutId id="2147486330" r:id="rId4"/>
    <p:sldLayoutId id="2147486331" r:id="rId5"/>
    <p:sldLayoutId id="2147486332" r:id="rId6"/>
    <p:sldLayoutId id="2147486333" r:id="rId7"/>
    <p:sldLayoutId id="2147486334" r:id="rId8"/>
    <p:sldLayoutId id="2147486335" r:id="rId9"/>
    <p:sldLayoutId id="2147486336" r:id="rId10"/>
    <p:sldLayoutId id="2147486337" r:id="rId11"/>
    <p:sldLayoutId id="2147486338" r:id="rId12"/>
    <p:sldLayoutId id="2147486339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>
            <a:extLst>
              <a:ext uri="{FF2B5EF4-FFF2-40B4-BE49-F238E27FC236}">
                <a16:creationId xmlns:a16="http://schemas.microsoft.com/office/drawing/2014/main" id="{84063E75-8CBE-4C47-BDE3-6C654F30B2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Rectangle 1027">
            <a:extLst>
              <a:ext uri="{FF2B5EF4-FFF2-40B4-BE49-F238E27FC236}">
                <a16:creationId xmlns:a16="http://schemas.microsoft.com/office/drawing/2014/main" id="{478FAB95-93F2-094C-9CE3-14A4F5D69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7DB5E3CD-5A93-A540-85B0-16B614DA78E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010677D-8C84-0045-A400-A8B7BC2BCB2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87C8BDB2-56A0-3049-936C-3116C418CE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342" name="Line 1032">
            <a:extLst>
              <a:ext uri="{FF2B5EF4-FFF2-40B4-BE49-F238E27FC236}">
                <a16:creationId xmlns:a16="http://schemas.microsoft.com/office/drawing/2014/main" id="{85E62446-5122-4847-BF46-197A394A1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1033">
            <a:extLst>
              <a:ext uri="{FF2B5EF4-FFF2-40B4-BE49-F238E27FC236}">
                <a16:creationId xmlns:a16="http://schemas.microsoft.com/office/drawing/2014/main" id="{ABE9CA1C-F559-DA4A-BF87-AF65EDD08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3" r:id="rId1"/>
    <p:sldLayoutId id="2147486022" r:id="rId2"/>
    <p:sldLayoutId id="2147486023" r:id="rId3"/>
    <p:sldLayoutId id="2147486024" r:id="rId4"/>
    <p:sldLayoutId id="2147486025" r:id="rId5"/>
    <p:sldLayoutId id="2147486026" r:id="rId6"/>
    <p:sldLayoutId id="2147486027" r:id="rId7"/>
    <p:sldLayoutId id="2147486028" r:id="rId8"/>
    <p:sldLayoutId id="2147486029" r:id="rId9"/>
    <p:sldLayoutId id="2147486030" r:id="rId10"/>
    <p:sldLayoutId id="2147486031" r:id="rId11"/>
    <p:sldLayoutId id="214748603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>
            <a:extLst>
              <a:ext uri="{FF2B5EF4-FFF2-40B4-BE49-F238E27FC236}">
                <a16:creationId xmlns:a16="http://schemas.microsoft.com/office/drawing/2014/main" id="{4D75C0D4-10CE-8F4E-B2DA-EF98603759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4275" name="Rectangle 1027">
            <a:extLst>
              <a:ext uri="{FF2B5EF4-FFF2-40B4-BE49-F238E27FC236}">
                <a16:creationId xmlns:a16="http://schemas.microsoft.com/office/drawing/2014/main" id="{E6769B6C-92CB-B34B-839C-D60021301E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B9BB04DE-6185-4343-B0EF-DBA870DB8C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F99D065C-8E5C-184C-AA8E-829D65E96F8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7A69DF1-E17A-D848-B3AA-0D417E3644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4278" name="Line 1032">
            <a:extLst>
              <a:ext uri="{FF2B5EF4-FFF2-40B4-BE49-F238E27FC236}">
                <a16:creationId xmlns:a16="http://schemas.microsoft.com/office/drawing/2014/main" id="{8A90F0BF-7973-4645-A576-B2E2A231EF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Line 1033">
            <a:extLst>
              <a:ext uri="{FF2B5EF4-FFF2-40B4-BE49-F238E27FC236}">
                <a16:creationId xmlns:a16="http://schemas.microsoft.com/office/drawing/2014/main" id="{FF3CF0FB-46AB-2C4B-BFF6-7B8F6569D3E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6" r:id="rId1"/>
    <p:sldLayoutId id="2147486055" r:id="rId2"/>
    <p:sldLayoutId id="2147486056" r:id="rId3"/>
    <p:sldLayoutId id="2147486057" r:id="rId4"/>
    <p:sldLayoutId id="2147486058" r:id="rId5"/>
    <p:sldLayoutId id="2147486059" r:id="rId6"/>
    <p:sldLayoutId id="2147486060" r:id="rId7"/>
    <p:sldLayoutId id="2147486061" r:id="rId8"/>
    <p:sldLayoutId id="2147486062" r:id="rId9"/>
    <p:sldLayoutId id="2147486063" r:id="rId10"/>
    <p:sldLayoutId id="2147486064" r:id="rId11"/>
    <p:sldLayoutId id="214748606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>
            <a:extLst>
              <a:ext uri="{FF2B5EF4-FFF2-40B4-BE49-F238E27FC236}">
                <a16:creationId xmlns:a16="http://schemas.microsoft.com/office/drawing/2014/main" id="{32D7E07D-71B7-2044-849D-8706CA1AE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0899" name="Rectangle 1027">
            <a:extLst>
              <a:ext uri="{FF2B5EF4-FFF2-40B4-BE49-F238E27FC236}">
                <a16:creationId xmlns:a16="http://schemas.microsoft.com/office/drawing/2014/main" id="{DEDA562D-0E26-734B-A6B4-D7506A254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11480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0CF668F9-4B1A-0645-B61D-F4AE49001A6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38A1E847-A31C-D34C-A015-55B738BD153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Garamond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F70F5A79-A738-444E-A8A4-043401278D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0902" name="Line 1032">
            <a:extLst>
              <a:ext uri="{FF2B5EF4-FFF2-40B4-BE49-F238E27FC236}">
                <a16:creationId xmlns:a16="http://schemas.microsoft.com/office/drawing/2014/main" id="{49AE6551-8B47-DC45-8B6E-3741C52EE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38175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3" name="Line 1033">
            <a:extLst>
              <a:ext uri="{FF2B5EF4-FFF2-40B4-BE49-F238E27FC236}">
                <a16:creationId xmlns:a16="http://schemas.microsoft.com/office/drawing/2014/main" id="{76E643B0-D803-2348-8FF4-526650964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914400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0904" name="Picture 7" descr="safari.png">
            <a:extLst>
              <a:ext uri="{FF2B5EF4-FFF2-40B4-BE49-F238E27FC236}">
                <a16:creationId xmlns:a16="http://schemas.microsoft.com/office/drawing/2014/main" id="{43EB4874-B54D-AC4D-BD13-CE7C336B8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6453189"/>
            <a:ext cx="143933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150" r:id="rId1"/>
    <p:sldLayoutId id="2147486077" r:id="rId2"/>
    <p:sldLayoutId id="2147486078" r:id="rId3"/>
    <p:sldLayoutId id="2147486079" r:id="rId4"/>
    <p:sldLayoutId id="2147486080" r:id="rId5"/>
    <p:sldLayoutId id="2147486081" r:id="rId6"/>
    <p:sldLayoutId id="2147486082" r:id="rId7"/>
    <p:sldLayoutId id="2147486083" r:id="rId8"/>
    <p:sldLayoutId id="2147486084" r:id="rId9"/>
    <p:sldLayoutId id="2147486085" r:id="rId10"/>
    <p:sldLayoutId id="214748608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5054885D-97A4-9C4B-9F1B-AB2A4F153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503CE867-A5CF-0240-B2E4-E18EFEC36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E5AB56F5-9946-F84D-8A1C-D99064A404F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2F3ABB37-9616-0A43-9E50-1DD551038C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B61777B5-1E84-DE46-8445-F4FDAD7F2D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Line 1032">
            <a:extLst>
              <a:ext uri="{FF2B5EF4-FFF2-40B4-BE49-F238E27FC236}">
                <a16:creationId xmlns:a16="http://schemas.microsoft.com/office/drawing/2014/main" id="{1DA88A09-CB9F-1B48-BCAB-57991F660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Line 1033">
            <a:extLst>
              <a:ext uri="{FF2B5EF4-FFF2-40B4-BE49-F238E27FC236}">
                <a16:creationId xmlns:a16="http://schemas.microsoft.com/office/drawing/2014/main" id="{2351C622-BBD1-7548-BA27-C998CF283CF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5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57" r:id="rId1"/>
    <p:sldLayoutId id="2147486158" r:id="rId2"/>
    <p:sldLayoutId id="2147486159" r:id="rId3"/>
    <p:sldLayoutId id="2147486160" r:id="rId4"/>
    <p:sldLayoutId id="2147486161" r:id="rId5"/>
    <p:sldLayoutId id="2147486162" r:id="rId6"/>
    <p:sldLayoutId id="2147486163" r:id="rId7"/>
    <p:sldLayoutId id="2147486164" r:id="rId8"/>
    <p:sldLayoutId id="2147486165" r:id="rId9"/>
    <p:sldLayoutId id="2147486166" r:id="rId10"/>
    <p:sldLayoutId id="2147486167" r:id="rId11"/>
    <p:sldLayoutId id="214748616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26">
            <a:extLst>
              <a:ext uri="{FF2B5EF4-FFF2-40B4-BE49-F238E27FC236}">
                <a16:creationId xmlns:a16="http://schemas.microsoft.com/office/drawing/2014/main" id="{1CA0DC07-96AD-684C-89AF-C20CADE8B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6563" name="Rectangle 1027">
            <a:extLst>
              <a:ext uri="{FF2B5EF4-FFF2-40B4-BE49-F238E27FC236}">
                <a16:creationId xmlns:a16="http://schemas.microsoft.com/office/drawing/2014/main" id="{190EC45B-01F3-2B49-8A3C-42ECED116B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1318EF5-EE6F-AA49-93D4-51D624D95F4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1A7905B3-DB59-0F4F-9A20-875E10614F4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2AF66C-5E90-9C4F-9955-E4F74A5A42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6566" name="Line 1032">
            <a:extLst>
              <a:ext uri="{FF2B5EF4-FFF2-40B4-BE49-F238E27FC236}">
                <a16:creationId xmlns:a16="http://schemas.microsoft.com/office/drawing/2014/main" id="{63B87615-20F4-384B-B1E1-33F1E54A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7" name="Line 1033">
            <a:extLst>
              <a:ext uri="{FF2B5EF4-FFF2-40B4-BE49-F238E27FC236}">
                <a16:creationId xmlns:a16="http://schemas.microsoft.com/office/drawing/2014/main" id="{780DC712-832A-184B-A765-79C9AC6ED89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83" r:id="rId1"/>
    <p:sldLayoutId id="2147486184" r:id="rId2"/>
    <p:sldLayoutId id="2147486185" r:id="rId3"/>
    <p:sldLayoutId id="2147486186" r:id="rId4"/>
    <p:sldLayoutId id="2147486187" r:id="rId5"/>
    <p:sldLayoutId id="2147486188" r:id="rId6"/>
    <p:sldLayoutId id="2147486189" r:id="rId7"/>
    <p:sldLayoutId id="2147486190" r:id="rId8"/>
    <p:sldLayoutId id="2147486191" r:id="rId9"/>
    <p:sldLayoutId id="2147486192" r:id="rId10"/>
    <p:sldLayoutId id="2147486193" r:id="rId11"/>
    <p:sldLayoutId id="2147486194" r:id="rId12"/>
    <p:sldLayoutId id="2147486340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374CBDC-DA70-C640-9942-8F849B658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534" y="371475"/>
            <a:ext cx="10121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A2F0640-0724-A441-8573-2A0802982E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362075"/>
            <a:ext cx="105283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475140" name="Text Box 5">
            <a:extLst>
              <a:ext uri="{FF2B5EF4-FFF2-40B4-BE49-F238E27FC236}">
                <a16:creationId xmlns:a16="http://schemas.microsoft.com/office/drawing/2014/main" id="{523DBFEB-0A45-814E-99E0-EE5660C08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0418" y="-26987"/>
            <a:ext cx="1746249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200">
                <a:solidFill>
                  <a:schemeClr val="bg1"/>
                </a:solidFill>
                <a:latin typeface="Times New Roman" charset="0"/>
              </a:rPr>
              <a:t>Carnegie Mellon</a:t>
            </a:r>
          </a:p>
        </p:txBody>
      </p:sp>
      <p:sp>
        <p:nvSpPr>
          <p:cNvPr id="475141" name="TextBox 1">
            <a:extLst>
              <a:ext uri="{FF2B5EF4-FFF2-40B4-BE49-F238E27FC236}">
                <a16:creationId xmlns:a16="http://schemas.microsoft.com/office/drawing/2014/main" id="{40380F23-C2B3-E547-BB4C-EB3A465D7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2800" y="6400801"/>
            <a:ext cx="93133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defRPr/>
            </a:pPr>
            <a:fld id="{E8FDA61E-B8FE-9447-912F-2F92DEC4DA8A}" type="slidenum">
              <a:rPr lang="de-CH" altLang="en-US" sz="1400" smtClean="0">
                <a:solidFill>
                  <a:srgbClr val="A6A6A6"/>
                </a:solidFill>
                <a:latin typeface="Calibri" charset="0"/>
              </a:rPr>
              <a:pPr algn="r">
                <a:defRPr/>
              </a:pPr>
              <a:t>‹#›</a:t>
            </a:fld>
            <a:endParaRPr lang="de-CH" altLang="en-US" sz="1400">
              <a:solidFill>
                <a:srgbClr val="A6A6A6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7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96" r:id="rId1"/>
    <p:sldLayoutId id="2147486197" r:id="rId2"/>
    <p:sldLayoutId id="2147486198" r:id="rId3"/>
    <p:sldLayoutId id="2147486199" r:id="rId4"/>
    <p:sldLayoutId id="2147486200" r:id="rId5"/>
    <p:sldLayoutId id="2147486201" r:id="rId6"/>
    <p:sldLayoutId id="2147486202" r:id="rId7"/>
    <p:sldLayoutId id="2147486203" r:id="rId8"/>
    <p:sldLayoutId id="2147486204" r:id="rId9"/>
    <p:sldLayoutId id="2147486205" r:id="rId10"/>
    <p:sldLayoutId id="2147486206" r:id="rId11"/>
    <p:sldLayoutId id="2147486207" r:id="rId12"/>
  </p:sldLayoutIdLst>
  <p:hf hdr="0" ftr="0" dt="0"/>
  <p:txStyles>
    <p:titleStyle>
      <a:lvl1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2pPr>
      <a:lvl3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3pPr>
      <a:lvl4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4pPr>
      <a:lvl5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ts val="2400"/>
        </a:spcBef>
        <a:spcAft>
          <a:spcPct val="0"/>
        </a:spcAft>
        <a:buClr>
          <a:srgbClr val="A81E5B"/>
        </a:buClr>
        <a:buSzPct val="60000"/>
        <a:buFont typeface="Wingdings 2" pitchFamily="2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ct val="0"/>
        </a:spcAft>
        <a:buClr>
          <a:srgbClr val="A81E5B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>
            <a:extLst>
              <a:ext uri="{FF2B5EF4-FFF2-40B4-BE49-F238E27FC236}">
                <a16:creationId xmlns:a16="http://schemas.microsoft.com/office/drawing/2014/main" id="{D117A43C-689A-3D4A-9A6C-FB2E587C2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23" name="Rectangle 1027">
            <a:extLst>
              <a:ext uri="{FF2B5EF4-FFF2-40B4-BE49-F238E27FC236}">
                <a16:creationId xmlns:a16="http://schemas.microsoft.com/office/drawing/2014/main" id="{3FD19A30-5F53-8948-81E6-73C16326B9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2F8CF94-9CD5-8445-9D9F-B38C69891A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2881A30-5090-2B44-8472-7E335F0851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7EE94BE-E79F-5B4C-9DD0-1CC4D63573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1926" name="Line 1032">
            <a:extLst>
              <a:ext uri="{FF2B5EF4-FFF2-40B4-BE49-F238E27FC236}">
                <a16:creationId xmlns:a16="http://schemas.microsoft.com/office/drawing/2014/main" id="{5D43B5FB-BBAE-AC49-B285-D54621D96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7" name="Line 1033">
            <a:extLst>
              <a:ext uri="{FF2B5EF4-FFF2-40B4-BE49-F238E27FC236}">
                <a16:creationId xmlns:a16="http://schemas.microsoft.com/office/drawing/2014/main" id="{E7C409D5-5525-AB46-8B3D-6AB2848C824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09" r:id="rId1"/>
    <p:sldLayoutId id="2147486210" r:id="rId2"/>
    <p:sldLayoutId id="2147486211" r:id="rId3"/>
    <p:sldLayoutId id="2147486212" r:id="rId4"/>
    <p:sldLayoutId id="2147486213" r:id="rId5"/>
    <p:sldLayoutId id="2147486214" r:id="rId6"/>
    <p:sldLayoutId id="2147486215" r:id="rId7"/>
    <p:sldLayoutId id="2147486216" r:id="rId8"/>
    <p:sldLayoutId id="2147486217" r:id="rId9"/>
    <p:sldLayoutId id="2147486218" r:id="rId10"/>
    <p:sldLayoutId id="2147486219" r:id="rId11"/>
    <p:sldLayoutId id="214748622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026">
            <a:extLst>
              <a:ext uri="{FF2B5EF4-FFF2-40B4-BE49-F238E27FC236}">
                <a16:creationId xmlns:a16="http://schemas.microsoft.com/office/drawing/2014/main" id="{D41E689C-6DDF-0640-B0A6-D19E190693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148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1859" name="Rectangle 1027">
            <a:extLst>
              <a:ext uri="{FF2B5EF4-FFF2-40B4-BE49-F238E27FC236}">
                <a16:creationId xmlns:a16="http://schemas.microsoft.com/office/drawing/2014/main" id="{670048C2-BEC2-5F49-8043-1DA4861E6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98526"/>
            <a:ext cx="114808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32F8CF94-9CD5-8445-9D9F-B38C69891A8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E2881A30-5090-2B44-8472-7E335F08517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36051" y="631825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EB414C7-E7EB-8D44-B774-02C690CA99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21862" name="Line 1032">
            <a:extLst>
              <a:ext uri="{FF2B5EF4-FFF2-40B4-BE49-F238E27FC236}">
                <a16:creationId xmlns:a16="http://schemas.microsoft.com/office/drawing/2014/main" id="{CD8F7801-D21E-424E-B356-49FE24CF5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481763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3" name="Line 1033">
            <a:extLst>
              <a:ext uri="{FF2B5EF4-FFF2-40B4-BE49-F238E27FC236}">
                <a16:creationId xmlns:a16="http://schemas.microsoft.com/office/drawing/2014/main" id="{21074B76-81C1-3F4B-9447-03E25ABEF85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800" y="898525"/>
            <a:ext cx="114808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9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22" r:id="rId1"/>
    <p:sldLayoutId id="2147486223" r:id="rId2"/>
    <p:sldLayoutId id="2147486224" r:id="rId3"/>
    <p:sldLayoutId id="2147486225" r:id="rId4"/>
    <p:sldLayoutId id="2147486226" r:id="rId5"/>
    <p:sldLayoutId id="2147486227" r:id="rId6"/>
    <p:sldLayoutId id="2147486228" r:id="rId7"/>
    <p:sldLayoutId id="2147486229" r:id="rId8"/>
    <p:sldLayoutId id="2147486230" r:id="rId9"/>
    <p:sldLayoutId id="2147486231" r:id="rId10"/>
    <p:sldLayoutId id="2147486232" r:id="rId11"/>
    <p:sldLayoutId id="214748623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7.xml"/><Relationship Id="rId7" Type="http://schemas.openxmlformats.org/officeDocument/2006/relationships/oleObject" Target="../embeddings/oleObject3.bin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5.xml"/><Relationship Id="rId10" Type="http://schemas.openxmlformats.org/officeDocument/2006/relationships/image" Target="../media/image4.emf"/><Relationship Id="rId4" Type="http://schemas.openxmlformats.org/officeDocument/2006/relationships/tags" Target="../tags/tag8.xml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11.xml"/><Relationship Id="rId7" Type="http://schemas.openxmlformats.org/officeDocument/2006/relationships/oleObject" Target="../embeddings/oleObject5.bin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5.xml"/><Relationship Id="rId10" Type="http://schemas.openxmlformats.org/officeDocument/2006/relationships/image" Target="../media/image3.emf"/><Relationship Id="rId4" Type="http://schemas.openxmlformats.org/officeDocument/2006/relationships/tags" Target="../tags/tag12.xml"/><Relationship Id="rId9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tags" Target="../tags/tag15.xml"/><Relationship Id="rId7" Type="http://schemas.openxmlformats.org/officeDocument/2006/relationships/oleObject" Target="../embeddings/oleObject7.bin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5.xml"/><Relationship Id="rId10" Type="http://schemas.openxmlformats.org/officeDocument/2006/relationships/image" Target="../media/image3.emf"/><Relationship Id="rId4" Type="http://schemas.openxmlformats.org/officeDocument/2006/relationships/tags" Target="../tags/tag16.xml"/><Relationship Id="rId9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tags" Target="../tags/tag19.xml"/><Relationship Id="rId7" Type="http://schemas.openxmlformats.org/officeDocument/2006/relationships/oleObject" Target="../embeddings/oleObject9.bin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5.xml"/><Relationship Id="rId10" Type="http://schemas.openxmlformats.org/officeDocument/2006/relationships/image" Target="../media/image3.emf"/><Relationship Id="rId4" Type="http://schemas.openxmlformats.org/officeDocument/2006/relationships/tags" Target="../tags/tag20.xml"/><Relationship Id="rId9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23.xml"/><Relationship Id="rId7" Type="http://schemas.openxmlformats.org/officeDocument/2006/relationships/oleObject" Target="../embeddings/oleObject11.bin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5.xml"/><Relationship Id="rId10" Type="http://schemas.openxmlformats.org/officeDocument/2006/relationships/image" Target="../media/image3.emf"/><Relationship Id="rId4" Type="http://schemas.openxmlformats.org/officeDocument/2006/relationships/tags" Target="../tags/tag24.xml"/><Relationship Id="rId9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ags" Target="../tags/tag27.xml"/><Relationship Id="rId7" Type="http://schemas.openxmlformats.org/officeDocument/2006/relationships/oleObject" Target="../embeddings/oleObject13.bin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1.xml"/><Relationship Id="rId4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0.wmf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1.xml"/><Relationship Id="rId4" Type="http://schemas.openxmlformats.org/officeDocument/2006/relationships/tags" Target="../tags/tag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0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tags" Target="../tags/tag40.xml"/><Relationship Id="rId7" Type="http://schemas.openxmlformats.org/officeDocument/2006/relationships/oleObject" Target="../embeddings/oleObject15.bin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2.xml"/><Relationship Id="rId4" Type="http://schemas.openxmlformats.org/officeDocument/2006/relationships/tags" Target="../tags/tag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22.xml"/><Relationship Id="rId1" Type="http://schemas.openxmlformats.org/officeDocument/2006/relationships/tags" Target="../tags/tag42.xml"/><Relationship Id="rId4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45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122.xml"/><Relationship Id="rId11" Type="http://schemas.openxmlformats.org/officeDocument/2006/relationships/image" Target="../media/image14.emf"/><Relationship Id="rId5" Type="http://schemas.openxmlformats.org/officeDocument/2006/relationships/tags" Target="../tags/tag47.xml"/><Relationship Id="rId10" Type="http://schemas.openxmlformats.org/officeDocument/2006/relationships/oleObject" Target="../embeddings/oleObject18.bin"/><Relationship Id="rId4" Type="http://schemas.openxmlformats.org/officeDocument/2006/relationships/tags" Target="../tags/tag46.xml"/><Relationship Id="rId9" Type="http://schemas.openxmlformats.org/officeDocument/2006/relationships/image" Target="../media/image3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tags" Target="../tags/tag50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122.xml"/><Relationship Id="rId11" Type="http://schemas.openxmlformats.org/officeDocument/2006/relationships/image" Target="../media/image15.emf"/><Relationship Id="rId5" Type="http://schemas.openxmlformats.org/officeDocument/2006/relationships/tags" Target="../tags/tag52.xml"/><Relationship Id="rId10" Type="http://schemas.openxmlformats.org/officeDocument/2006/relationships/oleObject" Target="../embeddings/oleObject20.bin"/><Relationship Id="rId4" Type="http://schemas.openxmlformats.org/officeDocument/2006/relationships/tags" Target="../tags/tag51.xml"/><Relationship Id="rId9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tags" Target="../tags/tag55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122.xml"/><Relationship Id="rId11" Type="http://schemas.openxmlformats.org/officeDocument/2006/relationships/image" Target="../media/image16.emf"/><Relationship Id="rId5" Type="http://schemas.openxmlformats.org/officeDocument/2006/relationships/tags" Target="../tags/tag57.xml"/><Relationship Id="rId10" Type="http://schemas.openxmlformats.org/officeDocument/2006/relationships/oleObject" Target="../embeddings/oleObject22.bin"/><Relationship Id="rId4" Type="http://schemas.openxmlformats.org/officeDocument/2006/relationships/tags" Target="../tags/tag56.xml"/><Relationship Id="rId9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tags" Target="../tags/tag60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Layout" Target="../slideLayouts/slideLayout122.xml"/><Relationship Id="rId11" Type="http://schemas.openxmlformats.org/officeDocument/2006/relationships/image" Target="../media/image17.emf"/><Relationship Id="rId5" Type="http://schemas.openxmlformats.org/officeDocument/2006/relationships/tags" Target="../tags/tag62.xml"/><Relationship Id="rId10" Type="http://schemas.openxmlformats.org/officeDocument/2006/relationships/oleObject" Target="../embeddings/oleObject24.bin"/><Relationship Id="rId4" Type="http://schemas.openxmlformats.org/officeDocument/2006/relationships/tags" Target="../tags/tag61.xml"/><Relationship Id="rId9" Type="http://schemas.openxmlformats.org/officeDocument/2006/relationships/image" Target="../media/image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65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122.xml"/><Relationship Id="rId11" Type="http://schemas.openxmlformats.org/officeDocument/2006/relationships/image" Target="../media/image18.emf"/><Relationship Id="rId5" Type="http://schemas.openxmlformats.org/officeDocument/2006/relationships/tags" Target="../tags/tag67.xml"/><Relationship Id="rId10" Type="http://schemas.openxmlformats.org/officeDocument/2006/relationships/oleObject" Target="../embeddings/oleObject26.bin"/><Relationship Id="rId4" Type="http://schemas.openxmlformats.org/officeDocument/2006/relationships/tags" Target="../tags/tag66.xml"/><Relationship Id="rId9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72.xml"/><Relationship Id="rId7" Type="http://schemas.openxmlformats.org/officeDocument/2006/relationships/oleObject" Target="../embeddings/oleObject28.bin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23.xml"/><Relationship Id="rId4" Type="http://schemas.openxmlformats.org/officeDocument/2006/relationships/tags" Target="../tags/tag7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tags" Target="../tags/tag76.xml"/><Relationship Id="rId7" Type="http://schemas.openxmlformats.org/officeDocument/2006/relationships/oleObject" Target="../embeddings/oleObject29.bin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3.xml"/><Relationship Id="rId4" Type="http://schemas.openxmlformats.org/officeDocument/2006/relationships/tags" Target="../tags/tag7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22.wmf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oleObject" Target="../embeddings/oleObject30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tags" Target="../tags/tag83.xml"/><Relationship Id="rId7" Type="http://schemas.openxmlformats.org/officeDocument/2006/relationships/oleObject" Target="../embeddings/oleObject31.bin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22.xml"/><Relationship Id="rId4" Type="http://schemas.openxmlformats.org/officeDocument/2006/relationships/tags" Target="../tags/tag8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24.emf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oleObject" Target="../embeddings/oleObject32.bin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2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tags" Target="../tags/tag90.xml"/><Relationship Id="rId7" Type="http://schemas.openxmlformats.org/officeDocument/2006/relationships/image" Target="../media/image25.wmf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oleObject" Target="../embeddings/oleObject33.bin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33.xml"/><Relationship Id="rId9" Type="http://schemas.openxmlformats.org/officeDocument/2006/relationships/image" Target="../media/image26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tags" Target="../tags/tag93.xml"/><Relationship Id="rId7" Type="http://schemas.openxmlformats.org/officeDocument/2006/relationships/image" Target="../media/image27.wmf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oleObject" Target="../embeddings/oleObject35.bin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33.xml"/><Relationship Id="rId9" Type="http://schemas.openxmlformats.org/officeDocument/2006/relationships/image" Target="../media/image26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tags" Target="../tags/tag96.xml"/><Relationship Id="rId7" Type="http://schemas.openxmlformats.org/officeDocument/2006/relationships/image" Target="../media/image28.wmf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oleObject" Target="../embeddings/oleObject36.bin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33.xml"/><Relationship Id="rId9" Type="http://schemas.openxmlformats.org/officeDocument/2006/relationships/image" Target="../media/image29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tags" Target="../tags/tag99.xml"/><Relationship Id="rId7" Type="http://schemas.openxmlformats.org/officeDocument/2006/relationships/image" Target="../media/image30.wmf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oleObject" Target="../embeddings/oleObject38.bin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33.xml"/><Relationship Id="rId9" Type="http://schemas.openxmlformats.org/officeDocument/2006/relationships/image" Target="../media/image31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102.xml"/><Relationship Id="rId7" Type="http://schemas.openxmlformats.org/officeDocument/2006/relationships/image" Target="../media/image32.wmf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oleObject" Target="../embeddings/oleObject40.bin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33.xml"/><Relationship Id="rId9" Type="http://schemas.openxmlformats.org/officeDocument/2006/relationships/image" Target="../media/image3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7" Type="http://schemas.openxmlformats.org/officeDocument/2006/relationships/image" Target="../media/image34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42.bin"/><Relationship Id="rId4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7" Type="http://schemas.openxmlformats.org/officeDocument/2006/relationships/image" Target="../media/image34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43.bin"/><Relationship Id="rId4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4.bin"/><Relationship Id="rId4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38.wmf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image" Target="../media/image39.wmf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7" Type="http://schemas.openxmlformats.org/officeDocument/2006/relationships/image" Target="../media/image40.wmf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oleObject" Target="../embeddings/oleObject48.bin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3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41.wmf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oleObject" Target="../embeddings/oleObject49.bin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notesSlide" Target="../notesSlides/notesSlide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notesSlide" Target="../notesSlides/notesSlide3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tags" Target="../tags/tag129.xml"/><Relationship Id="rId7" Type="http://schemas.openxmlformats.org/officeDocument/2006/relationships/oleObject" Target="../embeddings/oleObject50.bin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36.xml"/><Relationship Id="rId4" Type="http://schemas.openxmlformats.org/officeDocument/2006/relationships/tags" Target="../tags/tag13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tags" Target="../tags/tag133.xml"/><Relationship Id="rId7" Type="http://schemas.openxmlformats.org/officeDocument/2006/relationships/oleObject" Target="../embeddings/oleObject51.bin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36.xml"/><Relationship Id="rId4" Type="http://schemas.openxmlformats.org/officeDocument/2006/relationships/tags" Target="../tags/tag13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slideLayout" Target="../slideLayouts/slideLayout136.xml"/><Relationship Id="rId5" Type="http://schemas.openxmlformats.org/officeDocument/2006/relationships/tags" Target="../tags/tag139.xml"/><Relationship Id="rId4" Type="http://schemas.openxmlformats.org/officeDocument/2006/relationships/tags" Target="../tags/tag13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136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7" Type="http://schemas.openxmlformats.org/officeDocument/2006/relationships/image" Target="../media/image43.emf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oleObject" Target="../embeddings/oleObject52.bin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4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7" Type="http://schemas.openxmlformats.org/officeDocument/2006/relationships/image" Target="../media/image43.emf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oleObject" Target="../embeddings/oleObject53.bin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47.xml"/><Relationship Id="rId4" Type="http://schemas.openxmlformats.org/officeDocument/2006/relationships/tags" Target="../tags/tag16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147.xml"/><Relationship Id="rId4" Type="http://schemas.openxmlformats.org/officeDocument/2006/relationships/tags" Target="../tags/tag16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13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6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3.xml"/><Relationship Id="rId7" Type="http://schemas.openxmlformats.org/officeDocument/2006/relationships/oleObject" Target="../embeddings/oleObject1.bin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5.xml"/><Relationship Id="rId10" Type="http://schemas.openxmlformats.org/officeDocument/2006/relationships/image" Target="../media/image3.emf"/><Relationship Id="rId4" Type="http://schemas.openxmlformats.org/officeDocument/2006/relationships/tags" Target="../tags/tag4.xml"/><Relationship Id="rId9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4">
            <a:extLst>
              <a:ext uri="{FF2B5EF4-FFF2-40B4-BE49-F238E27FC236}">
                <a16:creationId xmlns:a16="http://schemas.microsoft.com/office/drawing/2014/main" id="{48A963B1-7CED-5440-A0CA-52578B5A24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35164" y="412750"/>
            <a:ext cx="8428037" cy="1720850"/>
          </a:xfrm>
        </p:spPr>
        <p:txBody>
          <a:bodyPr/>
          <a:lstStyle/>
          <a:p>
            <a:pPr algn="ctr" eaLnBrk="1" hangingPunct="1"/>
            <a:br>
              <a:rPr lang="pt-BR" altLang="en-US" dirty="0">
                <a:ea typeface="ＭＳ Ｐゴシック" panose="020B0600070205080204" pitchFamily="34" charset="-128"/>
              </a:rPr>
            </a:br>
            <a:r>
              <a:rPr lang="pt-BR" altLang="en-US" sz="4500" b="1" dirty="0">
                <a:ea typeface="ＭＳ Ｐゴシック" panose="020B0600070205080204" pitchFamily="34" charset="-128"/>
              </a:rPr>
              <a:t>Arquitetura de Computadores</a:t>
            </a:r>
            <a:br>
              <a:rPr lang="pt-BR" altLang="en-US" sz="4500" b="1" dirty="0">
                <a:ea typeface="ＭＳ Ｐゴシック" panose="020B0600070205080204" pitchFamily="34" charset="-128"/>
              </a:rPr>
            </a:br>
            <a:br>
              <a:rPr lang="pt-BR" altLang="en-US" sz="1000" b="1" dirty="0">
                <a:ea typeface="ＭＳ Ｐゴシック" panose="020B0600070205080204" pitchFamily="34" charset="-128"/>
              </a:rPr>
            </a:br>
            <a:r>
              <a:rPr lang="pt-BR" altLang="en-US" sz="45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Microarquitetura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12055-A21C-2048-B880-6CEA6B625F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3581401"/>
            <a:ext cx="7848600" cy="2900363"/>
          </a:xfrm>
        </p:spPr>
        <p:txBody>
          <a:bodyPr/>
          <a:lstStyle/>
          <a:p>
            <a:pPr eaLnBrk="1" hangingPunct="1"/>
            <a:endParaRPr lang="pt-BR" altLang="en-US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sz="2800" dirty="0">
                <a:solidFill>
                  <a:srgbClr val="003399"/>
                </a:solidFill>
                <a:ea typeface="ＭＳ Ｐゴシック" panose="020B0600070205080204" pitchFamily="34" charset="-128"/>
              </a:rPr>
              <a:t>Prof. Linder Cândido da Silva</a:t>
            </a:r>
          </a:p>
          <a:p>
            <a:pPr eaLnBrk="1" hangingPunct="1"/>
            <a:endParaRPr lang="pt-BR" altLang="en-US" sz="2800" dirty="0">
              <a:solidFill>
                <a:srgbClr val="003399"/>
              </a:solidFill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UFMT</a:t>
            </a:r>
          </a:p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24 de Março de 2024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207828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607B478-7C4F-2949-C0A7-ED1AC8D58E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3552984"/>
              </p:ext>
            </p:extLst>
          </p:nvPr>
        </p:nvGraphicFramePr>
        <p:xfrm>
          <a:off x="2362201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547600" imgH="3048000" progId="Visio.Drawing.6">
                  <p:embed/>
                </p:oleObj>
              </mc:Choice>
              <mc:Fallback>
                <p:oleObj name="VISIO" r:id="rId7" imgW="12547600" imgH="3048000" progId="Visio.Drawing.6">
                  <p:embed/>
                  <p:pic>
                    <p:nvPicPr>
                      <p:cNvPr id="141320" name="Object 3">
                        <a:extLst>
                          <a:ext uri="{FF2B5EF4-FFF2-40B4-BE49-F238E27FC236}">
                            <a16:creationId xmlns:a16="http://schemas.microsoft.com/office/drawing/2014/main" id="{BE6C0AD1-506A-E54F-93B9-FD728F3FE7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9" name="Rectangle 3">
            <a:extLst>
              <a:ext uri="{FF2B5EF4-FFF2-40B4-BE49-F238E27FC236}">
                <a16:creationId xmlns:a16="http://schemas.microsoft.com/office/drawing/2014/main" id="{310CFBEF-6690-3149-B404-7800497B09F2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pt-BR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Passo 2a:</a:t>
            </a:r>
            <a:r>
              <a:rPr lang="pt-BR" dirty="0"/>
              <a:t> Lê o registrador $0 do Register File.</a:t>
            </a:r>
          </a:p>
        </p:txBody>
      </p:sp>
      <p:graphicFrame>
        <p:nvGraphicFramePr>
          <p:cNvPr id="143363" name="Content Placeholder 4">
            <a:extLst>
              <a:ext uri="{FF2B5EF4-FFF2-40B4-BE49-F238E27FC236}">
                <a16:creationId xmlns:a16="http://schemas.microsoft.com/office/drawing/2014/main" id="{3337C0B4-FE56-BA4B-8555-222BC62891D4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1020902"/>
              </p:ext>
            </p:extLst>
          </p:nvPr>
        </p:nvGraphicFramePr>
        <p:xfrm>
          <a:off x="2667000" y="1922464"/>
          <a:ext cx="69596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6098500" imgH="5651500" progId="Visio.Drawing.6">
                  <p:embed/>
                </p:oleObj>
              </mc:Choice>
              <mc:Fallback>
                <p:oleObj name="VISIO" r:id="rId9" imgW="26098500" imgH="5651500" progId="Visio.Drawing.6">
                  <p:embed/>
                  <p:pic>
                    <p:nvPicPr>
                      <p:cNvPr id="143363" name="Content Placeholder 4">
                        <a:extLst>
                          <a:ext uri="{FF2B5EF4-FFF2-40B4-BE49-F238E27FC236}">
                            <a16:creationId xmlns:a16="http://schemas.microsoft.com/office/drawing/2014/main" id="{3337C0B4-FE56-BA4B-8555-222BC62891D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922464"/>
                        <a:ext cx="6959600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679018C-7031-06DA-1858-C8E86E67F83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529167" y="434975"/>
            <a:ext cx="11281833" cy="762000"/>
          </a:xfrm>
        </p:spPr>
        <p:txBody>
          <a:bodyPr/>
          <a:lstStyle/>
          <a:p>
            <a:pPr eaLnBrk="1" hangingPunct="1"/>
            <a:r>
              <a:rPr lang="pt-BR" altLang="en-US" u="sng" dirty="0"/>
              <a:t>Exemplo</a:t>
            </a:r>
            <a:r>
              <a:rPr lang="pt-BR" altLang="en-US" dirty="0"/>
              <a:t>: instrução </a:t>
            </a:r>
            <a:r>
              <a:rPr lang="pt-BR" altLang="en-US" dirty="0" err="1"/>
              <a:t>lw</a:t>
            </a:r>
            <a:r>
              <a:rPr lang="pt-BR" altLang="en-US" dirty="0"/>
              <a:t> (leitura de registradores)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C2352DFE-56C7-5928-AF38-447EEE16D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pt-BR" sz="2000" b="1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pt-BR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pt-BR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lê a palavra de memória 1 para $s3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970F7701-6891-0435-3783-F1B6838D67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5537200"/>
            <a:ext cx="14478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2B98A9EA-88DF-426C-F84B-3D9976A792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5537200"/>
            <a:ext cx="2362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3EF44ACE-34E0-875D-0B55-2B0C1EB1AB2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0000" y="5537200"/>
            <a:ext cx="76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80175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9" name="Rectangle 3">
            <a:extLst>
              <a:ext uri="{FF2B5EF4-FFF2-40B4-BE49-F238E27FC236}">
                <a16:creationId xmlns:a16="http://schemas.microsoft.com/office/drawing/2014/main" id="{D8F3D835-39E8-394F-99D5-CA4922FE393D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pt-BR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Passo 2b:</a:t>
            </a:r>
            <a:r>
              <a:rPr lang="pt-BR" dirty="0"/>
              <a:t> O </a:t>
            </a:r>
            <a:r>
              <a:rPr lang="pt-BR" dirty="0" err="1"/>
              <a:t>imadiato</a:t>
            </a:r>
            <a:r>
              <a:rPr lang="pt-BR" dirty="0"/>
              <a:t> é </a:t>
            </a:r>
            <a:r>
              <a:rPr lang="pt-BR" dirty="0" err="1"/>
              <a:t>extendido</a:t>
            </a:r>
            <a:r>
              <a:rPr lang="pt-BR" dirty="0"/>
              <a:t> para 32 bits (</a:t>
            </a:r>
            <a:r>
              <a:rPr lang="pt-BR" dirty="0" err="1"/>
              <a:t>Sign-extended</a:t>
            </a:r>
            <a:r>
              <a:rPr lang="pt-BR" dirty="0"/>
              <a:t>).</a:t>
            </a:r>
          </a:p>
        </p:txBody>
      </p:sp>
      <p:graphicFrame>
        <p:nvGraphicFramePr>
          <p:cNvPr id="145411" name="Content Placeholder 2">
            <a:extLst>
              <a:ext uri="{FF2B5EF4-FFF2-40B4-BE49-F238E27FC236}">
                <a16:creationId xmlns:a16="http://schemas.microsoft.com/office/drawing/2014/main" id="{9530345A-B2E2-534C-91E3-BF7280F73F03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2837483"/>
              </p:ext>
            </p:extLst>
          </p:nvPr>
        </p:nvGraphicFramePr>
        <p:xfrm>
          <a:off x="2667000" y="1912938"/>
          <a:ext cx="6959600" cy="253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6098500" imgH="9499600" progId="Visio.Drawing.6">
                  <p:embed/>
                </p:oleObj>
              </mc:Choice>
              <mc:Fallback>
                <p:oleObj name="VISIO" r:id="rId7" imgW="26098500" imgH="9499600" progId="Visio.Drawing.6">
                  <p:embed/>
                  <p:pic>
                    <p:nvPicPr>
                      <p:cNvPr id="145411" name="Content Placeholder 2">
                        <a:extLst>
                          <a:ext uri="{FF2B5EF4-FFF2-40B4-BE49-F238E27FC236}">
                            <a16:creationId xmlns:a16="http://schemas.microsoft.com/office/drawing/2014/main" id="{9530345A-B2E2-534C-91E3-BF7280F73F03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912938"/>
                        <a:ext cx="6959600" cy="253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BDE7739-F7E3-03A4-757D-E97CF83C2A7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5169784"/>
              </p:ext>
            </p:extLst>
          </p:nvPr>
        </p:nvGraphicFramePr>
        <p:xfrm>
          <a:off x="2362201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12547600" imgH="3048000" progId="Visio.Drawing.6">
                  <p:embed/>
                </p:oleObj>
              </mc:Choice>
              <mc:Fallback>
                <p:oleObj name="VISIO" r:id="rId9" imgW="12547600" imgH="3048000" progId="Visio.Drawing.6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607B478-7C4F-2949-C0A7-ED1AC8D58E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6">
            <a:extLst>
              <a:ext uri="{FF2B5EF4-FFF2-40B4-BE49-F238E27FC236}">
                <a16:creationId xmlns:a16="http://schemas.microsoft.com/office/drawing/2014/main" id="{A3AE03AA-B82C-2299-474B-04C84AB7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pt-BR" sz="2000" b="1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pt-BR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pt-BR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lê a palavra de memória 1 para $s3</a:t>
            </a:r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CF021C5D-8EB3-8731-7C95-3BD9B4B45E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5537200"/>
            <a:ext cx="14478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FFD35856-70BD-1FA1-DF50-44AA7C546D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5537200"/>
            <a:ext cx="2362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13">
            <a:extLst>
              <a:ext uri="{FF2B5EF4-FFF2-40B4-BE49-F238E27FC236}">
                <a16:creationId xmlns:a16="http://schemas.microsoft.com/office/drawing/2014/main" id="{AC9014F5-B0D1-71E1-EDEE-3B67462D3D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0000" y="5537200"/>
            <a:ext cx="76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EC5F0936-785E-9E18-3EC1-225482FE967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529167" y="434975"/>
            <a:ext cx="11281833" cy="762000"/>
          </a:xfrm>
        </p:spPr>
        <p:txBody>
          <a:bodyPr/>
          <a:lstStyle/>
          <a:p>
            <a:pPr eaLnBrk="1" hangingPunct="1"/>
            <a:r>
              <a:rPr lang="pt-BR" altLang="en-US" u="sng" dirty="0"/>
              <a:t>Exemplo</a:t>
            </a:r>
            <a:r>
              <a:rPr lang="pt-BR" altLang="en-US" dirty="0"/>
              <a:t>: instrução </a:t>
            </a:r>
            <a:r>
              <a:rPr lang="pt-BR" altLang="en-US" dirty="0" err="1"/>
              <a:t>lw</a:t>
            </a:r>
            <a:r>
              <a:rPr lang="pt-BR" altLang="en-US" dirty="0"/>
              <a:t> (Extensão do Imediato)</a:t>
            </a:r>
          </a:p>
        </p:txBody>
      </p:sp>
    </p:spTree>
    <p:extLst>
      <p:ext uri="{BB962C8B-B14F-4D97-AF65-F5344CB8AC3E}">
        <p14:creationId xmlns:p14="http://schemas.microsoft.com/office/powerpoint/2010/main" val="195324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9" name="Rectangle 3">
            <a:extLst>
              <a:ext uri="{FF2B5EF4-FFF2-40B4-BE49-F238E27FC236}">
                <a16:creationId xmlns:a16="http://schemas.microsoft.com/office/drawing/2014/main" id="{DBD536A3-BADA-6A4A-913C-D8E08DB5BED7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pt-BR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Passo 3:</a:t>
            </a:r>
            <a:r>
              <a:rPr lang="pt-BR" dirty="0"/>
              <a:t> O endereço de memória é computado pela ULA.</a:t>
            </a:r>
          </a:p>
        </p:txBody>
      </p:sp>
      <p:graphicFrame>
        <p:nvGraphicFramePr>
          <p:cNvPr id="147459" name="Content Placeholder 3">
            <a:extLst>
              <a:ext uri="{FF2B5EF4-FFF2-40B4-BE49-F238E27FC236}">
                <a16:creationId xmlns:a16="http://schemas.microsoft.com/office/drawing/2014/main" id="{10B47D85-B818-614A-BDD4-ADA69E7086E0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8041993"/>
              </p:ext>
            </p:extLst>
          </p:nvPr>
        </p:nvGraphicFramePr>
        <p:xfrm>
          <a:off x="2651125" y="1614489"/>
          <a:ext cx="6954838" cy="282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6098500" imgH="10604500" progId="Visio.Drawing.6">
                  <p:embed/>
                </p:oleObj>
              </mc:Choice>
              <mc:Fallback>
                <p:oleObj name="VISIO" r:id="rId7" imgW="26098500" imgH="10604500" progId="Visio.Drawing.6">
                  <p:embed/>
                  <p:pic>
                    <p:nvPicPr>
                      <p:cNvPr id="147459" name="Content Placeholder 3">
                        <a:extLst>
                          <a:ext uri="{FF2B5EF4-FFF2-40B4-BE49-F238E27FC236}">
                            <a16:creationId xmlns:a16="http://schemas.microsoft.com/office/drawing/2014/main" id="{10B47D85-B818-614A-BDD4-ADA69E7086E0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5" y="1614489"/>
                        <a:ext cx="6954838" cy="282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0434F3F9-E47E-A539-CAB9-D8FBF38BE94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29167" y="434975"/>
            <a:ext cx="11281833" cy="762000"/>
          </a:xfrm>
        </p:spPr>
        <p:txBody>
          <a:bodyPr/>
          <a:lstStyle/>
          <a:p>
            <a:pPr eaLnBrk="1" hangingPunct="1"/>
            <a:r>
              <a:rPr lang="pt-BR" altLang="en-US" u="sng" dirty="0"/>
              <a:t>Exemplo</a:t>
            </a:r>
            <a:r>
              <a:rPr lang="pt-BR" altLang="en-US" dirty="0"/>
              <a:t>: instrução </a:t>
            </a:r>
            <a:r>
              <a:rPr lang="pt-BR" altLang="en-US" dirty="0" err="1"/>
              <a:t>lw</a:t>
            </a:r>
            <a:r>
              <a:rPr lang="pt-BR" altLang="en-US" dirty="0"/>
              <a:t> (Calculo do endereço)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8CA9AAA-3F2C-03F4-1D7E-A6D30E1EEE83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3982671"/>
              </p:ext>
            </p:extLst>
          </p:nvPr>
        </p:nvGraphicFramePr>
        <p:xfrm>
          <a:off x="2362201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12547600" imgH="3048000" progId="Visio.Drawing.6">
                  <p:embed/>
                </p:oleObj>
              </mc:Choice>
              <mc:Fallback>
                <p:oleObj name="VISIO" r:id="rId9" imgW="12547600" imgH="3048000" progId="Visio.Drawing.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BDE7739-F7E3-03A4-757D-E97CF83C2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EF0472CE-BC85-B6BA-DB7B-0220866D2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pt-BR" sz="2000" b="1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pt-BR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pt-BR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lê a palavra de memória 1 para $s3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E88AD7B9-31AE-034A-CA25-5AAAFC04F2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5537200"/>
            <a:ext cx="14478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C1911943-F1F3-FFDB-5AC6-9BC064068F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5537200"/>
            <a:ext cx="2362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CA4752B5-4822-50DB-3A24-63E79B07390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0000" y="5537200"/>
            <a:ext cx="76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0789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9" name="Rectangle 3">
            <a:extLst>
              <a:ext uri="{FF2B5EF4-FFF2-40B4-BE49-F238E27FC236}">
                <a16:creationId xmlns:a16="http://schemas.microsoft.com/office/drawing/2014/main" id="{EC31A5B9-C4F6-4443-B2F9-B877C35CC8A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529166" y="1362076"/>
            <a:ext cx="11281833" cy="244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pt-BR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Passo 4:</a:t>
            </a:r>
            <a:r>
              <a:rPr lang="pt-BR" dirty="0"/>
              <a:t> Lê a memória de dados e grava o conteúdo lido no registrador $s3 do Register File. </a:t>
            </a:r>
          </a:p>
        </p:txBody>
      </p:sp>
      <p:graphicFrame>
        <p:nvGraphicFramePr>
          <p:cNvPr id="149507" name="Content Placeholder 2">
            <a:extLst>
              <a:ext uri="{FF2B5EF4-FFF2-40B4-BE49-F238E27FC236}">
                <a16:creationId xmlns:a16="http://schemas.microsoft.com/office/drawing/2014/main" id="{374BB2DC-74BD-B047-9AF2-CC753E56DC28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6351277"/>
              </p:ext>
            </p:extLst>
          </p:nvPr>
        </p:nvGraphicFramePr>
        <p:xfrm>
          <a:off x="2667001" y="1617663"/>
          <a:ext cx="7756525" cy="335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9083000" imgH="12585700" progId="Visio.Drawing.6">
                  <p:embed/>
                </p:oleObj>
              </mc:Choice>
              <mc:Fallback>
                <p:oleObj name="VISIO" r:id="rId7" imgW="29083000" imgH="12585700" progId="Visio.Drawing.6">
                  <p:embed/>
                  <p:pic>
                    <p:nvPicPr>
                      <p:cNvPr id="149507" name="Content Placeholder 2">
                        <a:extLst>
                          <a:ext uri="{FF2B5EF4-FFF2-40B4-BE49-F238E27FC236}">
                            <a16:creationId xmlns:a16="http://schemas.microsoft.com/office/drawing/2014/main" id="{374BB2DC-74BD-B047-9AF2-CC753E56DC28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1" y="1617663"/>
                        <a:ext cx="7756525" cy="335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08AF9FA-F496-0857-727F-336644840B80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29167" y="434975"/>
            <a:ext cx="11281833" cy="762000"/>
          </a:xfrm>
        </p:spPr>
        <p:txBody>
          <a:bodyPr/>
          <a:lstStyle/>
          <a:p>
            <a:pPr eaLnBrk="1" hangingPunct="1"/>
            <a:r>
              <a:rPr lang="pt-BR" altLang="en-US" u="sng" dirty="0"/>
              <a:t>Exemplo</a:t>
            </a:r>
            <a:r>
              <a:rPr lang="pt-BR" altLang="en-US" dirty="0"/>
              <a:t>: instrução </a:t>
            </a:r>
            <a:r>
              <a:rPr lang="pt-BR" altLang="en-US" dirty="0" err="1"/>
              <a:t>lw</a:t>
            </a:r>
            <a:r>
              <a:rPr lang="pt-BR" altLang="en-US" dirty="0"/>
              <a:t> (leitura da memória de dados)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2492968-9E66-C041-0A39-B93DF1123B47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000829020"/>
              </p:ext>
            </p:extLst>
          </p:nvPr>
        </p:nvGraphicFramePr>
        <p:xfrm>
          <a:off x="2362201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12547600" imgH="3048000" progId="Visio.Drawing.6">
                  <p:embed/>
                </p:oleObj>
              </mc:Choice>
              <mc:Fallback>
                <p:oleObj name="VISIO" r:id="rId9" imgW="12547600" imgH="3048000" progId="Visio.Drawing.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BDE7739-F7E3-03A4-757D-E97CF83C2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751F3CB6-22B8-8D1F-E543-1170B14FA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pt-BR" sz="2000" b="1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pt-BR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pt-BR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lê a palavra de memória 1 para $s3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1DDFF441-9077-9DED-62BC-95172442ED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5537200"/>
            <a:ext cx="14478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2B4732BA-1448-742B-1CF9-EE9E4DEECF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5537200"/>
            <a:ext cx="2362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5C16183C-2FC5-F05A-65C6-E3435681DF2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0000" y="5537200"/>
            <a:ext cx="76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4394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9" name="Rectangle 3">
            <a:extLst>
              <a:ext uri="{FF2B5EF4-FFF2-40B4-BE49-F238E27FC236}">
                <a16:creationId xmlns:a16="http://schemas.microsoft.com/office/drawing/2014/main" id="{38F2220E-FA6C-2247-BC66-9C447DBB9B56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pt-BR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Passo 6:</a:t>
            </a:r>
            <a:r>
              <a:rPr lang="pt-BR" dirty="0"/>
              <a:t> Determina o endereço da próxima instrução.</a:t>
            </a:r>
          </a:p>
        </p:txBody>
      </p:sp>
      <p:graphicFrame>
        <p:nvGraphicFramePr>
          <p:cNvPr id="151555" name="Content Placeholder 4">
            <a:extLst>
              <a:ext uri="{FF2B5EF4-FFF2-40B4-BE49-F238E27FC236}">
                <a16:creationId xmlns:a16="http://schemas.microsoft.com/office/drawing/2014/main" id="{EE6D8101-99CD-4846-95CC-966FEEDD4503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4474383"/>
              </p:ext>
            </p:extLst>
          </p:nvPr>
        </p:nvGraphicFramePr>
        <p:xfrm>
          <a:off x="2386013" y="1612900"/>
          <a:ext cx="8077200" cy="342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0289500" imgH="12839700" progId="Visio.Drawing.6">
                  <p:embed/>
                </p:oleObj>
              </mc:Choice>
              <mc:Fallback>
                <p:oleObj name="VISIO" r:id="rId7" imgW="30289500" imgH="12839700" progId="Visio.Drawing.6">
                  <p:embed/>
                  <p:pic>
                    <p:nvPicPr>
                      <p:cNvPr id="151555" name="Content Placeholder 4">
                        <a:extLst>
                          <a:ext uri="{FF2B5EF4-FFF2-40B4-BE49-F238E27FC236}">
                            <a16:creationId xmlns:a16="http://schemas.microsoft.com/office/drawing/2014/main" id="{EE6D8101-99CD-4846-95CC-966FEEDD4503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013" y="1612900"/>
                        <a:ext cx="8077200" cy="342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5A5D70E-C6E8-936F-B767-D19C7031FE5E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529167" y="434975"/>
            <a:ext cx="11281833" cy="762000"/>
          </a:xfrm>
        </p:spPr>
        <p:txBody>
          <a:bodyPr/>
          <a:lstStyle/>
          <a:p>
            <a:pPr eaLnBrk="1" hangingPunct="1"/>
            <a:r>
              <a:rPr lang="pt-BR" altLang="en-US" u="sng" dirty="0"/>
              <a:t>Exemplo</a:t>
            </a:r>
            <a:r>
              <a:rPr lang="pt-BR" altLang="en-US" dirty="0"/>
              <a:t>: instrução </a:t>
            </a:r>
            <a:r>
              <a:rPr lang="pt-BR" altLang="en-US" dirty="0" err="1"/>
              <a:t>lw</a:t>
            </a:r>
            <a:r>
              <a:rPr lang="pt-BR" altLang="en-US" dirty="0"/>
              <a:t> (incremento do PC)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31B4A6A-A493-A4E5-A7C5-D20EA87546A7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98864622"/>
              </p:ext>
            </p:extLst>
          </p:nvPr>
        </p:nvGraphicFramePr>
        <p:xfrm>
          <a:off x="2362201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12547600" imgH="3048000" progId="Visio.Drawing.6">
                  <p:embed/>
                </p:oleObj>
              </mc:Choice>
              <mc:Fallback>
                <p:oleObj name="VISIO" r:id="rId9" imgW="12547600" imgH="3048000" progId="Visio.Drawing.6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2492968-9E66-C041-0A39-B93DF1123B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4E667E1A-80C2-5A1A-44FC-FEFFA1A12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pt-BR" sz="2000" b="1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pt-BR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pt-BR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lê a palavra de memória 1 para $s3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8D482916-15E4-8A86-5545-FF458C9167A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5537200"/>
            <a:ext cx="14478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03166580-0E18-1CAD-114E-93CA7228B8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5537200"/>
            <a:ext cx="2362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BAA6B201-4697-F39E-95F1-6DD54BE0299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0000" y="5537200"/>
            <a:ext cx="76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32798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>
            <a:extLst>
              <a:ext uri="{FF2B5EF4-FFF2-40B4-BE49-F238E27FC236}">
                <a16:creationId xmlns:a16="http://schemas.microsoft.com/office/drawing/2014/main" id="{159CC8E1-964C-1E49-AC5C-5FE97E8A6B2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11506200" cy="1066800"/>
          </a:xfrm>
        </p:spPr>
        <p:txBody>
          <a:bodyPr/>
          <a:lstStyle/>
          <a:p>
            <a:r>
              <a:rPr lang="pt-BR" altLang="en-US" sz="3600" dirty="0">
                <a:ea typeface="ＭＳ Ｐゴシック" panose="020B0600070205080204" pitchFamily="34" charset="-128"/>
              </a:rPr>
              <a:t>Relembrando: Processador Completo</a:t>
            </a:r>
          </a:p>
        </p:txBody>
      </p:sp>
      <p:graphicFrame>
        <p:nvGraphicFramePr>
          <p:cNvPr id="155650" name="Object 2">
            <a:extLst>
              <a:ext uri="{FF2B5EF4-FFF2-40B4-BE49-F238E27FC236}">
                <a16:creationId xmlns:a16="http://schemas.microsoft.com/office/drawing/2014/main" id="{7692467F-DC0B-6547-A390-B0FB4E24EDCD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3630224"/>
              </p:ext>
            </p:extLst>
          </p:nvPr>
        </p:nvGraphicFramePr>
        <p:xfrm>
          <a:off x="1901826" y="1295401"/>
          <a:ext cx="8308975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0975300" imgH="17221200" progId="Visio.Drawing.6">
                  <p:embed/>
                </p:oleObj>
              </mc:Choice>
              <mc:Fallback>
                <p:oleObj name="VISIO" r:id="rId7" imgW="30975300" imgH="17221200" progId="Visio.Drawing.6">
                  <p:embed/>
                  <p:pic>
                    <p:nvPicPr>
                      <p:cNvPr id="155650" name="Object 2">
                        <a:extLst>
                          <a:ext uri="{FF2B5EF4-FFF2-40B4-BE49-F238E27FC236}">
                            <a16:creationId xmlns:a16="http://schemas.microsoft.com/office/drawing/2014/main" id="{7692467F-DC0B-6547-A390-B0FB4E24EDC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6" y="1295401"/>
                        <a:ext cx="8308975" cy="462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1" name="Rectangle 3">
            <a:extLst>
              <a:ext uri="{FF2B5EF4-FFF2-40B4-BE49-F238E27FC236}">
                <a16:creationId xmlns:a16="http://schemas.microsoft.com/office/drawing/2014/main" id="{A5AAD2D4-67C2-D243-B8FE-65CFA6E9B69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9800" y="12192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SzTx/>
              <a:buFontTx/>
              <a:buChar char="•"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5652" name="Rectangle 4">
            <a:extLst>
              <a:ext uri="{FF2B5EF4-FFF2-40B4-BE49-F238E27FC236}">
                <a16:creationId xmlns:a16="http://schemas.microsoft.com/office/drawing/2014/main" id="{B3358F1A-1E87-B940-A979-07DA48FE58A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5653" name="Slide Number Placeholder 1">
            <a:extLst>
              <a:ext uri="{FF2B5EF4-FFF2-40B4-BE49-F238E27FC236}">
                <a16:creationId xmlns:a16="http://schemas.microsoft.com/office/drawing/2014/main" id="{86009E66-0DB8-024C-BBB1-D8EB641085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0C5121C5-4AB4-4B40-B0E6-F082B5635CD5}" type="slidenum">
              <a:rPr lang="pt-BR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15</a:t>
            </a:fld>
            <a:endParaRPr lang="pt-BR" alt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4693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B148B-1A7C-5548-BC59-41482872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96950"/>
            <a:ext cx="1089660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C9900"/>
              </a:buClr>
              <a:defRPr/>
            </a:pPr>
            <a:r>
              <a:rPr lang="pt-BR" altLang="en-US" kern="0" dirty="0">
                <a:solidFill>
                  <a:srgbClr val="00B050"/>
                </a:solidFill>
                <a:latin typeface="Tahoma"/>
                <a:ea typeface="ＭＳ Ｐゴシック" charset="-128"/>
              </a:rPr>
              <a:t>Sinais de controle </a:t>
            </a:r>
            <a:r>
              <a:rPr lang="pt-BR" altLang="en-US" kern="0" dirty="0">
                <a:solidFill>
                  <a:srgbClr val="000000"/>
                </a:solidFill>
                <a:latin typeface="Tahoma"/>
                <a:ea typeface="ＭＳ Ｐゴシック" charset="-128"/>
              </a:rPr>
              <a:t>são gerados pelo decodificador na unidade de controle</a:t>
            </a:r>
            <a:endParaRPr lang="pt-BR" altLang="en-US" kern="0" dirty="0">
              <a:solidFill>
                <a:srgbClr val="0000FF"/>
              </a:solidFill>
              <a:latin typeface="Tahoma"/>
              <a:ea typeface="ＭＳ Ｐゴシック" charset="-128"/>
              <a:sym typeface="Wingdings" charset="2"/>
            </a:endParaRPr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C1ABC6FB-933A-5148-B8BA-75DFC73DF58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pt-BR" altLang="en-US" sz="3600" dirty="0">
                <a:ea typeface="ＭＳ Ｐゴシック" panose="020B0600070205080204" pitchFamily="34" charset="-128"/>
              </a:rPr>
              <a:t>Unidade de Controle do Processador de Ciclo Único</a:t>
            </a:r>
          </a:p>
        </p:txBody>
      </p:sp>
      <p:sp>
        <p:nvSpPr>
          <p:cNvPr id="153693" name="Rectangle 4">
            <a:extLst>
              <a:ext uri="{FF2B5EF4-FFF2-40B4-BE49-F238E27FC236}">
                <a16:creationId xmlns:a16="http://schemas.microsoft.com/office/drawing/2014/main" id="{19C9CB80-4A15-4F46-9279-A3A0BF0597F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pt-BR" altLang="en-US" dirty="0">
              <a:solidFill>
                <a:srgbClr val="000000"/>
              </a:solidFill>
            </a:endParaRPr>
          </a:p>
        </p:txBody>
      </p:sp>
      <p:sp>
        <p:nvSpPr>
          <p:cNvPr id="153695" name="Slide Number Placeholder 1">
            <a:extLst>
              <a:ext uri="{FF2B5EF4-FFF2-40B4-BE49-F238E27FC236}">
                <a16:creationId xmlns:a16="http://schemas.microsoft.com/office/drawing/2014/main" id="{8F939B1B-D27D-A247-BCA0-A24888FDA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E05BDB84-3F4D-C94F-A9A9-D85CC5456A1B}" type="slidenum">
              <a:rPr lang="pt-BR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16</a:t>
            </a:fld>
            <a:endParaRPr lang="pt-BR" alt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3696" name="TextBox 7">
            <a:extLst>
              <a:ext uri="{FF2B5EF4-FFF2-40B4-BE49-F238E27FC236}">
                <a16:creationId xmlns:a16="http://schemas.microsoft.com/office/drawing/2014/main" id="{DF1DAE50-2798-6049-BF03-82AF014A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6505576"/>
            <a:ext cx="6629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pt-BR" altLang="en-US" sz="1200" dirty="0">
                <a:solidFill>
                  <a:srgbClr val="0432FF"/>
                </a:solidFill>
              </a:rPr>
              <a:t>Processador de ciclo único. </a:t>
            </a:r>
            <a:r>
              <a:rPr lang="pt-BR" altLang="en-US" sz="1200" dirty="0">
                <a:solidFill>
                  <a:srgbClr val="000000"/>
                </a:solidFill>
              </a:rPr>
              <a:t>Harris </a:t>
            </a:r>
            <a:r>
              <a:rPr lang="pt-BR" altLang="en-US" sz="1200" dirty="0" err="1">
                <a:solidFill>
                  <a:srgbClr val="000000"/>
                </a:solidFill>
              </a:rPr>
              <a:t>and</a:t>
            </a:r>
            <a:r>
              <a:rPr lang="pt-BR" altLang="en-US" sz="1200" dirty="0">
                <a:solidFill>
                  <a:srgbClr val="000000"/>
                </a:solidFill>
              </a:rPr>
              <a:t> Harris, </a:t>
            </a:r>
            <a:r>
              <a:rPr lang="pt-BR" altLang="en-US" sz="1200" dirty="0" err="1">
                <a:solidFill>
                  <a:srgbClr val="000000"/>
                </a:solidFill>
              </a:rPr>
              <a:t>Chapter</a:t>
            </a:r>
            <a:r>
              <a:rPr lang="pt-BR" altLang="en-US" sz="1200" dirty="0">
                <a:solidFill>
                  <a:srgbClr val="000000"/>
                </a:solidFill>
              </a:rPr>
              <a:t> 7.3.</a:t>
            </a: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37AECF1A-01BA-E35B-FBB0-E4C8442CDFD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31545525"/>
              </p:ext>
            </p:extLst>
          </p:nvPr>
        </p:nvGraphicFramePr>
        <p:xfrm>
          <a:off x="2895600" y="1560750"/>
          <a:ext cx="4724400" cy="4688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823176" imgH="1810804" progId="Visio.Drawing.11">
                  <p:embed/>
                </p:oleObj>
              </mc:Choice>
              <mc:Fallback>
                <p:oleObj name="Visio" r:id="rId6" imgW="1823176" imgH="1810804" progId="Visio.Drawing.11">
                  <p:embed/>
                  <p:pic>
                    <p:nvPicPr>
                      <p:cNvPr id="11878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560750"/>
                        <a:ext cx="4724400" cy="46887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06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B148B-1A7C-5548-BC59-41482872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96950"/>
            <a:ext cx="108966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C9900"/>
              </a:buClr>
              <a:defRPr/>
            </a:pPr>
            <a:r>
              <a:rPr lang="en-US" altLang="en-US" kern="0" dirty="0" err="1">
                <a:solidFill>
                  <a:srgbClr val="00B050"/>
                </a:solidFill>
                <a:latin typeface="Tahoma"/>
                <a:ea typeface="ＭＳ Ｐゴシック" charset="-128"/>
              </a:rPr>
              <a:t>Sinais</a:t>
            </a:r>
            <a:r>
              <a:rPr lang="en-US" altLang="en-US" kern="0" dirty="0">
                <a:solidFill>
                  <a:srgbClr val="00B050"/>
                </a:solidFill>
                <a:latin typeface="Tahoma"/>
                <a:ea typeface="ＭＳ Ｐゴシック" charset="-128"/>
              </a:rPr>
              <a:t> de </a:t>
            </a:r>
            <a:r>
              <a:rPr lang="en-US" altLang="en-US" kern="0" dirty="0" err="1">
                <a:solidFill>
                  <a:srgbClr val="00B050"/>
                </a:solidFill>
                <a:latin typeface="Tahoma"/>
                <a:ea typeface="ＭＳ Ｐゴシック" charset="-128"/>
              </a:rPr>
              <a:t>controle</a:t>
            </a:r>
            <a:r>
              <a:rPr lang="en-US" altLang="en-US" kern="0" dirty="0">
                <a:solidFill>
                  <a:srgbClr val="00B050"/>
                </a:solidFill>
                <a:latin typeface="Tahoma"/>
                <a:ea typeface="ＭＳ Ｐゴシック" charset="-128"/>
              </a:rPr>
              <a:t> </a:t>
            </a:r>
            <a:r>
              <a:rPr lang="en-US" altLang="en-US" kern="0" dirty="0" err="1">
                <a:solidFill>
                  <a:srgbClr val="000000"/>
                </a:solidFill>
                <a:latin typeface="Tahoma"/>
                <a:ea typeface="ＭＳ Ｐゴシック" charset="-128"/>
              </a:rPr>
              <a:t>são</a:t>
            </a:r>
            <a:r>
              <a:rPr lang="en-US" altLang="en-US" kern="0" dirty="0">
                <a:solidFill>
                  <a:srgbClr val="000000"/>
                </a:solidFill>
                <a:latin typeface="Tahoma"/>
                <a:ea typeface="ＭＳ Ｐゴシック" charset="-128"/>
              </a:rPr>
              <a:t> </a:t>
            </a:r>
            <a:r>
              <a:rPr lang="en-US" altLang="en-US" kern="0" dirty="0" err="1">
                <a:solidFill>
                  <a:srgbClr val="000000"/>
                </a:solidFill>
                <a:latin typeface="Tahoma"/>
                <a:ea typeface="ＭＳ Ｐゴシック" charset="-128"/>
              </a:rPr>
              <a:t>gerados</a:t>
            </a:r>
            <a:r>
              <a:rPr lang="en-US" altLang="en-US" kern="0" dirty="0">
                <a:solidFill>
                  <a:srgbClr val="000000"/>
                </a:solidFill>
                <a:latin typeface="Tahoma"/>
                <a:ea typeface="ＭＳ Ｐゴシック" charset="-128"/>
              </a:rPr>
              <a:t> </a:t>
            </a:r>
            <a:r>
              <a:rPr lang="en-US" altLang="en-US" kern="0" dirty="0" err="1">
                <a:solidFill>
                  <a:srgbClr val="000000"/>
                </a:solidFill>
                <a:latin typeface="Tahoma"/>
                <a:ea typeface="ＭＳ Ｐゴシック" charset="-128"/>
              </a:rPr>
              <a:t>pelo</a:t>
            </a:r>
            <a:r>
              <a:rPr lang="en-US" altLang="en-US" kern="0" dirty="0">
                <a:solidFill>
                  <a:srgbClr val="000000"/>
                </a:solidFill>
                <a:latin typeface="Tahoma"/>
                <a:ea typeface="ＭＳ Ｐゴシック" charset="-128"/>
              </a:rPr>
              <a:t> </a:t>
            </a:r>
            <a:r>
              <a:rPr lang="en-US" altLang="en-US" kern="0" dirty="0" err="1">
                <a:solidFill>
                  <a:srgbClr val="000000"/>
                </a:solidFill>
                <a:latin typeface="Tahoma"/>
                <a:ea typeface="ＭＳ Ｐゴシック" charset="-128"/>
              </a:rPr>
              <a:t>decodificador</a:t>
            </a:r>
            <a:r>
              <a:rPr lang="en-US" altLang="en-US" kern="0" dirty="0">
                <a:solidFill>
                  <a:srgbClr val="000000"/>
                </a:solidFill>
                <a:latin typeface="Tahoma"/>
                <a:ea typeface="ＭＳ Ｐゴシック" charset="-128"/>
              </a:rPr>
              <a:t> </a:t>
            </a:r>
            <a:r>
              <a:rPr lang="en-US" altLang="en-US" kern="0" dirty="0" err="1">
                <a:solidFill>
                  <a:srgbClr val="000000"/>
                </a:solidFill>
                <a:latin typeface="Tahoma"/>
                <a:ea typeface="ＭＳ Ｐゴシック" charset="-128"/>
              </a:rPr>
              <a:t>na</a:t>
            </a:r>
            <a:r>
              <a:rPr lang="en-US" altLang="en-US" kern="0" dirty="0">
                <a:solidFill>
                  <a:srgbClr val="000000"/>
                </a:solidFill>
                <a:latin typeface="Tahoma"/>
                <a:ea typeface="ＭＳ Ｐゴシック" charset="-128"/>
              </a:rPr>
              <a:t> </a:t>
            </a:r>
            <a:r>
              <a:rPr lang="en-US" altLang="en-US" kern="0" dirty="0" err="1">
                <a:solidFill>
                  <a:srgbClr val="000000"/>
                </a:solidFill>
                <a:latin typeface="Tahoma"/>
                <a:ea typeface="ＭＳ Ｐゴシック" charset="-128"/>
              </a:rPr>
              <a:t>unidade</a:t>
            </a:r>
            <a:r>
              <a:rPr lang="en-US" altLang="en-US" kern="0" dirty="0">
                <a:solidFill>
                  <a:srgbClr val="000000"/>
                </a:solidFill>
                <a:latin typeface="Tahoma"/>
                <a:ea typeface="ＭＳ Ｐゴシック" charset="-128"/>
              </a:rPr>
              <a:t> de </a:t>
            </a:r>
            <a:r>
              <a:rPr lang="en-US" altLang="en-US" kern="0" dirty="0" err="1">
                <a:solidFill>
                  <a:srgbClr val="000000"/>
                </a:solidFill>
                <a:latin typeface="Tahoma"/>
                <a:ea typeface="ＭＳ Ｐゴシック" charset="-128"/>
              </a:rPr>
              <a:t>controle</a:t>
            </a:r>
            <a:endParaRPr lang="en-US" altLang="en-US" kern="0" dirty="0">
              <a:solidFill>
                <a:srgbClr val="0000FF"/>
              </a:solidFill>
              <a:latin typeface="Tahoma"/>
              <a:ea typeface="ＭＳ Ｐゴシック" charset="-128"/>
              <a:sym typeface="Wingdings" charset="2"/>
            </a:endParaRPr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C1ABC6FB-933A-5148-B8BA-75DFC73DF58C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sz="3600" dirty="0" err="1">
                <a:ea typeface="ＭＳ Ｐゴシック" panose="020B0600070205080204" pitchFamily="34" charset="-128"/>
              </a:rPr>
              <a:t>Unidade</a:t>
            </a:r>
            <a:r>
              <a:rPr lang="en-US" altLang="en-US" sz="3600" dirty="0">
                <a:ea typeface="ＭＳ Ｐゴシック" panose="020B0600070205080204" pitchFamily="34" charset="-128"/>
              </a:rPr>
              <a:t> de </a:t>
            </a:r>
            <a:r>
              <a:rPr lang="en-US" altLang="en-US" sz="3600" dirty="0" err="1">
                <a:ea typeface="ＭＳ Ｐゴシック" panose="020B0600070205080204" pitchFamily="34" charset="-128"/>
              </a:rPr>
              <a:t>Controle</a:t>
            </a:r>
            <a:r>
              <a:rPr lang="en-US" altLang="en-US" sz="3600" dirty="0">
                <a:ea typeface="ＭＳ Ｐゴシック" panose="020B0600070205080204" pitchFamily="34" charset="-128"/>
              </a:rPr>
              <a:t> do </a:t>
            </a:r>
            <a:r>
              <a:rPr lang="en-US" altLang="en-US" sz="3600" dirty="0" err="1">
                <a:ea typeface="ＭＳ Ｐゴシック" panose="020B0600070205080204" pitchFamily="34" charset="-128"/>
              </a:rPr>
              <a:t>Processador</a:t>
            </a:r>
            <a:r>
              <a:rPr lang="en-US" altLang="en-US" sz="3600" dirty="0">
                <a:ea typeface="ＭＳ Ｐゴシック" panose="020B0600070205080204" pitchFamily="34" charset="-128"/>
              </a:rPr>
              <a:t> de </a:t>
            </a:r>
            <a:r>
              <a:rPr lang="en-US" altLang="en-US" sz="3600" dirty="0" err="1">
                <a:ea typeface="ＭＳ Ｐゴシック" panose="020B0600070205080204" pitchFamily="34" charset="-128"/>
              </a:rPr>
              <a:t>Ciclo</a:t>
            </a:r>
            <a:r>
              <a:rPr lang="en-US" altLang="en-US" sz="3600" dirty="0">
                <a:ea typeface="ＭＳ Ｐゴシック" panose="020B0600070205080204" pitchFamily="34" charset="-128"/>
              </a:rPr>
              <a:t> </a:t>
            </a:r>
            <a:r>
              <a:rPr lang="en-US" altLang="en-US" sz="3600" dirty="0" err="1">
                <a:ea typeface="ＭＳ Ｐゴシック" panose="020B0600070205080204" pitchFamily="34" charset="-128"/>
              </a:rPr>
              <a:t>Único</a:t>
            </a: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1497184" name="Group 96">
            <a:extLst>
              <a:ext uri="{FF2B5EF4-FFF2-40B4-BE49-F238E27FC236}">
                <a16:creationId xmlns:a16="http://schemas.microsoft.com/office/drawing/2014/main" id="{EDCBF844-6BE5-8B4B-9C61-1D938FAF9554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</p:nvPr>
        </p:nvGraphicFramePr>
        <p:xfrm>
          <a:off x="1920876" y="2133601"/>
          <a:ext cx="8442325" cy="3106739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5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0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2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94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</a:rPr>
                        <a:t>Instrução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</a:rPr>
                        <a:t>Opcode</a:t>
                      </a:r>
                      <a:r>
                        <a:rPr kumimoji="0" lang="en-US" altLang="en-US" sz="1200" b="0" u="none" strike="noStrike" cap="none" normalizeH="0" baseline="-3000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</a:rPr>
                        <a:t>5:0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RegWrite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RegDst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AluSrc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Branch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MemWrite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MemtoReg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ALUOp</a:t>
                      </a:r>
                      <a:r>
                        <a:rPr kumimoji="0" lang="en-US" altLang="en-US" sz="1200" b="0" u="none" strike="noStrike" cap="none" normalizeH="0" baseline="-3000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1:0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Jump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R-type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000000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lw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100011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sw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101011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6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beq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000100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01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addi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001000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32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j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solidFill>
                            <a:srgbClr val="0432FF"/>
                          </a:solidFill>
                          <a:effectLst/>
                        </a:rPr>
                        <a:t>000010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432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XX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Tahoma" charset="0"/>
                          <a:ea typeface="ＭＳ Ｐゴシック" charset="-128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nsolas" charset="0"/>
                        <a:ea typeface="ＭＳ Ｐゴシック" charset="-128"/>
                      </a:endParaRPr>
                    </a:p>
                  </a:txBody>
                  <a:tcPr marL="84602" marR="8460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3693" name="Rectangle 4">
            <a:extLst>
              <a:ext uri="{FF2B5EF4-FFF2-40B4-BE49-F238E27FC236}">
                <a16:creationId xmlns:a16="http://schemas.microsoft.com/office/drawing/2014/main" id="{19C9CB80-4A15-4F46-9279-A3A0BF0597F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de-DE" altLang="en-US">
              <a:solidFill>
                <a:srgbClr val="000000"/>
              </a:solidFill>
            </a:endParaRPr>
          </a:p>
        </p:txBody>
      </p:sp>
      <p:sp>
        <p:nvSpPr>
          <p:cNvPr id="153694" name="Rectangle 5">
            <a:extLst>
              <a:ext uri="{FF2B5EF4-FFF2-40B4-BE49-F238E27FC236}">
                <a16:creationId xmlns:a16="http://schemas.microsoft.com/office/drawing/2014/main" id="{39DC8C56-C40F-EA43-A678-4F00A77C8F2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1" y="20156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de-DE" altLang="en-US">
              <a:solidFill>
                <a:srgbClr val="000000"/>
              </a:solidFill>
            </a:endParaRPr>
          </a:p>
        </p:txBody>
      </p:sp>
      <p:sp>
        <p:nvSpPr>
          <p:cNvPr id="153695" name="Slide Number Placeholder 1">
            <a:extLst>
              <a:ext uri="{FF2B5EF4-FFF2-40B4-BE49-F238E27FC236}">
                <a16:creationId xmlns:a16="http://schemas.microsoft.com/office/drawing/2014/main" id="{8F939B1B-D27D-A247-BCA0-A24888FDA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E05BDB84-3F4D-C94F-A9A9-D85CC5456A1B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17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53696" name="TextBox 7">
            <a:extLst>
              <a:ext uri="{FF2B5EF4-FFF2-40B4-BE49-F238E27FC236}">
                <a16:creationId xmlns:a16="http://schemas.microsoft.com/office/drawing/2014/main" id="{DF1DAE50-2798-6049-BF03-82AF014A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788" y="6505576"/>
            <a:ext cx="6629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dirty="0" err="1">
                <a:solidFill>
                  <a:srgbClr val="0432FF"/>
                </a:solidFill>
              </a:rPr>
              <a:t>Processador</a:t>
            </a:r>
            <a:r>
              <a:rPr lang="en-US" altLang="en-US" sz="1200" dirty="0">
                <a:solidFill>
                  <a:srgbClr val="0432FF"/>
                </a:solidFill>
              </a:rPr>
              <a:t> de </a:t>
            </a:r>
            <a:r>
              <a:rPr lang="en-US" altLang="en-US" sz="1200" dirty="0" err="1">
                <a:solidFill>
                  <a:srgbClr val="0432FF"/>
                </a:solidFill>
              </a:rPr>
              <a:t>ciclo</a:t>
            </a:r>
            <a:r>
              <a:rPr lang="en-US" altLang="en-US" sz="1200" dirty="0">
                <a:solidFill>
                  <a:srgbClr val="0432FF"/>
                </a:solidFill>
              </a:rPr>
              <a:t> </a:t>
            </a:r>
            <a:r>
              <a:rPr lang="en-US" altLang="en-US" sz="1200" dirty="0" err="1">
                <a:solidFill>
                  <a:srgbClr val="0432FF"/>
                </a:solidFill>
              </a:rPr>
              <a:t>único</a:t>
            </a:r>
            <a:r>
              <a:rPr lang="en-US" altLang="en-US" sz="1200" dirty="0">
                <a:solidFill>
                  <a:srgbClr val="0432FF"/>
                </a:solidFill>
              </a:rPr>
              <a:t>. </a:t>
            </a:r>
            <a:r>
              <a:rPr lang="en-US" altLang="en-US" sz="1200" dirty="0">
                <a:solidFill>
                  <a:srgbClr val="000000"/>
                </a:solidFill>
              </a:rPr>
              <a:t>Harris and Harris, Chapter 7.3.</a:t>
            </a:r>
          </a:p>
        </p:txBody>
      </p:sp>
    </p:spTree>
    <p:extLst>
      <p:ext uri="{BB962C8B-B14F-4D97-AF65-F5344CB8AC3E}">
        <p14:creationId xmlns:p14="http://schemas.microsoft.com/office/powerpoint/2010/main" val="347403667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9B7B-1FEA-2966-6007-A650A471A8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276599"/>
            <a:ext cx="4800600" cy="160020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Garamond" panose="02020404030301010803" pitchFamily="18" charset="0"/>
              </a:rPr>
              <a:t>Main decoder </a:t>
            </a:r>
            <a:r>
              <a:rPr lang="en-US" sz="4400" b="1" dirty="0" err="1">
                <a:solidFill>
                  <a:schemeClr val="tx1"/>
                </a:solidFill>
                <a:latin typeface="Garamond" panose="02020404030301010803" pitchFamily="18" charset="0"/>
              </a:rPr>
              <a:t>sem</a:t>
            </a:r>
            <a:r>
              <a:rPr lang="en-US" sz="4400" b="1" dirty="0">
                <a:solidFill>
                  <a:schemeClr val="tx1"/>
                </a:solidFill>
                <a:latin typeface="Garamond" panose="02020404030301010803" pitchFamily="18" charset="0"/>
              </a:rPr>
              <a:t> a </a:t>
            </a:r>
            <a:r>
              <a:rPr lang="en-US" sz="4400" b="1" dirty="0" err="1">
                <a:solidFill>
                  <a:schemeClr val="tx1"/>
                </a:solidFill>
                <a:latin typeface="Garamond" panose="02020404030301010803" pitchFamily="18" charset="0"/>
              </a:rPr>
              <a:t>instrução</a:t>
            </a:r>
            <a:r>
              <a:rPr lang="en-US" sz="4400" b="1" dirty="0">
                <a:solidFill>
                  <a:schemeClr val="tx1"/>
                </a:solidFill>
                <a:latin typeface="Garamond" panose="02020404030301010803" pitchFamily="18" charset="0"/>
              </a:rPr>
              <a:t> J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D99FC-BBCB-FFB7-66FA-447B9534B74B}"/>
              </a:ext>
            </a:extLst>
          </p:cNvPr>
          <p:cNvSpPr/>
          <p:nvPr/>
        </p:nvSpPr>
        <p:spPr bwMode="auto">
          <a:xfrm>
            <a:off x="10744199" y="5067299"/>
            <a:ext cx="1089561" cy="2666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A209C-804D-1CCA-8401-BED9F986B64E}"/>
              </a:ext>
            </a:extLst>
          </p:cNvPr>
          <p:cNvGrpSpPr/>
          <p:nvPr/>
        </p:nvGrpSpPr>
        <p:grpSpPr>
          <a:xfrm>
            <a:off x="5106472" y="0"/>
            <a:ext cx="6552128" cy="6781800"/>
            <a:chOff x="5106472" y="0"/>
            <a:chExt cx="6552128" cy="6781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79853D-869F-A7D3-C930-38F0A17DC7E0}"/>
                </a:ext>
              </a:extLst>
            </p:cNvPr>
            <p:cNvGrpSpPr/>
            <p:nvPr/>
          </p:nvGrpSpPr>
          <p:grpSpPr>
            <a:xfrm>
              <a:off x="5106472" y="0"/>
              <a:ext cx="6552128" cy="6781800"/>
              <a:chOff x="5106472" y="0"/>
              <a:chExt cx="6727288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D6AD18C-65D2-7B84-4159-0D0558327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6472" y="0"/>
                <a:ext cx="6727288" cy="6858000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F402DAC-74B0-72B7-5452-A0BB974053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62800" y="5181600"/>
                <a:ext cx="3505201" cy="0"/>
              </a:xfrm>
              <a:prstGeom prst="line">
                <a:avLst/>
              </a:prstGeom>
              <a:solidFill>
                <a:srgbClr val="C0C0C0"/>
              </a:solidFill>
              <a:ln w="1047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95B6098-8E77-59E5-D133-CB5D8BF3179A}"/>
                  </a:ext>
                </a:extLst>
              </p:cNvPr>
              <p:cNvCxnSpPr/>
              <p:nvPr/>
            </p:nvCxnSpPr>
            <p:spPr bwMode="auto">
              <a:xfrm>
                <a:off x="8229600" y="5067299"/>
                <a:ext cx="0" cy="30480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428B137-8942-A65C-A0B2-584042FD664B}"/>
                  </a:ext>
                </a:extLst>
              </p:cNvPr>
              <p:cNvCxnSpPr/>
              <p:nvPr/>
            </p:nvCxnSpPr>
            <p:spPr bwMode="auto">
              <a:xfrm>
                <a:off x="9144000" y="5067299"/>
                <a:ext cx="0" cy="30480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564B394-F4E4-286A-44E7-D995F583496F}"/>
                  </a:ext>
                </a:extLst>
              </p:cNvPr>
              <p:cNvCxnSpPr/>
              <p:nvPr/>
            </p:nvCxnSpPr>
            <p:spPr bwMode="auto">
              <a:xfrm>
                <a:off x="7315200" y="5048239"/>
                <a:ext cx="0" cy="304800"/>
              </a:xfrm>
              <a:prstGeom prst="line">
                <a:avLst/>
              </a:prstGeom>
              <a:solidFill>
                <a:srgbClr val="C0C0C0"/>
              </a:solidFill>
              <a:ln w="381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600EDC-F55C-348D-5E05-9405E8C54645}"/>
                </a:ext>
              </a:extLst>
            </p:cNvPr>
            <p:cNvSpPr/>
            <p:nvPr/>
          </p:nvSpPr>
          <p:spPr bwMode="auto">
            <a:xfrm>
              <a:off x="10569039" y="4876800"/>
              <a:ext cx="1089561" cy="3809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0C523FE-9B95-620B-863F-2772FD78A3CE}"/>
              </a:ext>
            </a:extLst>
          </p:cNvPr>
          <p:cNvSpPr/>
          <p:nvPr/>
        </p:nvSpPr>
        <p:spPr bwMode="auto">
          <a:xfrm>
            <a:off x="228600" y="762000"/>
            <a:ext cx="4953000" cy="304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C1EDD-1C67-78D2-BE89-5A58C7C7E07B}"/>
              </a:ext>
            </a:extLst>
          </p:cNvPr>
          <p:cNvSpPr/>
          <p:nvPr/>
        </p:nvSpPr>
        <p:spPr bwMode="auto">
          <a:xfrm>
            <a:off x="11353800" y="762000"/>
            <a:ext cx="609600" cy="304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088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9B7B-1FEA-2966-6007-A650A471A8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3733800"/>
            <a:ext cx="4038600" cy="9144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Garamond" panose="02020404030301010803" pitchFamily="18" charset="0"/>
              </a:rPr>
              <a:t>ALU decoder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D99FC-BBCB-FFB7-66FA-447B9534B74B}"/>
              </a:ext>
            </a:extLst>
          </p:cNvPr>
          <p:cNvSpPr/>
          <p:nvPr/>
        </p:nvSpPr>
        <p:spPr bwMode="auto">
          <a:xfrm>
            <a:off x="10744199" y="5067299"/>
            <a:ext cx="1089561" cy="2666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508F3-9870-8532-8744-45F14285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19200"/>
            <a:ext cx="7772400" cy="39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540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ED948742-DFEF-434A-B2E7-2D24CB72B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11430000" cy="869950"/>
          </a:xfrm>
        </p:spPr>
        <p:txBody>
          <a:bodyPr anchor="ctr"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Agenda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53A90E16-A48A-6F44-9869-4A78E65B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098550"/>
            <a:ext cx="11353800" cy="5607050"/>
          </a:xfrm>
        </p:spPr>
        <p:txBody>
          <a:bodyPr/>
          <a:lstStyle/>
          <a:p>
            <a:pPr marL="0" indent="0">
              <a:buNone/>
              <a:defRPr/>
            </a:pPr>
            <a:endParaRPr lang="pt-BR" altLang="en-US" sz="1000" dirty="0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Revisão: Microarquitetura de Ciclo Único.</a:t>
            </a:r>
          </a:p>
          <a:p>
            <a:pPr lvl="1">
              <a:defRPr/>
            </a:pP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Princípios.</a:t>
            </a:r>
          </a:p>
          <a:p>
            <a:pPr lvl="1">
              <a:defRPr/>
            </a:pPr>
            <a:r>
              <a:rPr lang="pt-BR" altLang="en-US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Datapath</a:t>
            </a: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>
              <a:defRPr/>
            </a:pP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Controle </a:t>
            </a:r>
            <a:r>
              <a:rPr lang="pt-BR" altLang="en-US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combinacional</a:t>
            </a: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.</a:t>
            </a:r>
          </a:p>
          <a:p>
            <a:pPr>
              <a:defRPr/>
            </a:pPr>
            <a:endParaRPr lang="pt-BR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pt-BR" altLang="en-US" dirty="0">
              <a:solidFill>
                <a:srgbClr val="1F2F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pt-BR" altLang="en-US" dirty="0">
                <a:solidFill>
                  <a:srgbClr val="1F2FFF"/>
                </a:solidFill>
                <a:ea typeface="ＭＳ Ｐゴシック" panose="020B0600070205080204" pitchFamily="34" charset="-128"/>
              </a:rPr>
              <a:t>Microarquitetura </a:t>
            </a:r>
            <a:r>
              <a:rPr lang="pt-BR" altLang="en-US" dirty="0" err="1">
                <a:solidFill>
                  <a:srgbClr val="1F2FFF"/>
                </a:solidFill>
                <a:ea typeface="ＭＳ Ｐゴシック" panose="020B0600070205080204" pitchFamily="34" charset="-128"/>
              </a:rPr>
              <a:t>Multiciclo</a:t>
            </a:r>
            <a:r>
              <a:rPr lang="pt-BR" altLang="en-US" dirty="0">
                <a:solidFill>
                  <a:srgbClr val="1F2FFF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>
              <a:defRPr/>
            </a:pP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Princípios.</a:t>
            </a:r>
          </a:p>
          <a:p>
            <a:pPr lvl="1">
              <a:defRPr/>
            </a:pPr>
            <a:r>
              <a:rPr lang="pt-BR" altLang="en-US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Datapath</a:t>
            </a: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>
              <a:defRPr/>
            </a:pP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Controle com Máquina de Estado Finito.</a:t>
            </a:r>
            <a:endParaRPr lang="pt-BR" altLang="en-US" dirty="0">
              <a:solidFill>
                <a:srgbClr val="1F2FFF"/>
              </a:solidFill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endParaRPr lang="pt-BR" altLang="en-US" sz="1000" dirty="0"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20835" name="Slide Number Placeholder 3">
            <a:extLst>
              <a:ext uri="{FF2B5EF4-FFF2-40B4-BE49-F238E27FC236}">
                <a16:creationId xmlns:a16="http://schemas.microsoft.com/office/drawing/2014/main" id="{A6002270-7ACA-F248-AA95-F988EDA45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fld id="{A59BB550-298A-DA46-9830-FD950E66EC7C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None/>
                <a:defRPr/>
              </a:pPr>
              <a:t>2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074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ED948742-DFEF-434A-B2E7-2D24CB72B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11430000" cy="869950"/>
          </a:xfrm>
        </p:spPr>
        <p:txBody>
          <a:bodyPr anchor="ctr"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Agenda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53A90E16-A48A-6F44-9869-4A78E65B7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0600"/>
            <a:ext cx="11353800" cy="5410200"/>
          </a:xfrm>
        </p:spPr>
        <p:txBody>
          <a:bodyPr/>
          <a:lstStyle/>
          <a:p>
            <a:pPr marL="0" indent="0">
              <a:buNone/>
              <a:defRPr/>
            </a:pPr>
            <a:endParaRPr lang="pt-BR" altLang="en-US" sz="1000" dirty="0">
              <a:solidFill>
                <a:srgbClr val="008000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pt-BR" altLang="en-US" dirty="0">
                <a:ea typeface="ＭＳ Ｐゴシック" panose="020B0600070205080204" pitchFamily="34" charset="-128"/>
              </a:rPr>
              <a:t>Revisão: Microarquitetura de Ciclo Único.</a:t>
            </a:r>
          </a:p>
          <a:p>
            <a:pPr lvl="1">
              <a:defRPr/>
            </a:pP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Princípios.</a:t>
            </a:r>
          </a:p>
          <a:p>
            <a:pPr lvl="1">
              <a:defRPr/>
            </a:pPr>
            <a:r>
              <a:rPr lang="pt-BR" altLang="en-US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Datapath</a:t>
            </a: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>
              <a:defRPr/>
            </a:pP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Controle </a:t>
            </a:r>
            <a:r>
              <a:rPr lang="pt-BR" altLang="en-US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combinacional</a:t>
            </a: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.</a:t>
            </a:r>
          </a:p>
          <a:p>
            <a:pPr>
              <a:defRPr/>
            </a:pPr>
            <a:endParaRPr lang="pt-BR" altLang="en-US" sz="1000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pt-BR" altLang="en-US" dirty="0">
              <a:solidFill>
                <a:srgbClr val="1F2FFF"/>
              </a:solidFill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Microarquitetura </a:t>
            </a:r>
            <a:r>
              <a:rPr lang="pt-BR" altLang="en-US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Multiciclo</a:t>
            </a:r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>
              <a:defRPr/>
            </a:pP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Princípios.</a:t>
            </a:r>
          </a:p>
          <a:p>
            <a:pPr lvl="1">
              <a:defRPr/>
            </a:pPr>
            <a:r>
              <a:rPr lang="pt-BR" altLang="en-US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Datapath</a:t>
            </a: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>
              <a:defRPr/>
            </a:pPr>
            <a:r>
              <a:rPr lang="pt-BR" altLang="en-US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Controle com Máquina de Estado Finito.</a:t>
            </a:r>
            <a:endParaRPr lang="pt-BR" altLang="en-US" dirty="0">
              <a:solidFill>
                <a:srgbClr val="1F2FFF"/>
              </a:solidFill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endParaRPr lang="pt-BR" altLang="en-US" sz="1000" dirty="0">
              <a:ea typeface="ＭＳ Ｐゴシック" panose="020B0600070205080204" pitchFamily="34" charset="-128"/>
            </a:endParaRPr>
          </a:p>
          <a:p>
            <a:pPr marL="0" indent="0">
              <a:buNone/>
              <a:defRPr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20835" name="Slide Number Placeholder 3">
            <a:extLst>
              <a:ext uri="{FF2B5EF4-FFF2-40B4-BE49-F238E27FC236}">
                <a16:creationId xmlns:a16="http://schemas.microsoft.com/office/drawing/2014/main" id="{A6002270-7ACA-F248-AA95-F988EDA45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fld id="{A59BB550-298A-DA46-9830-FD950E66EC7C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None/>
                <a:defRPr/>
              </a:pPr>
              <a:t>20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8954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Title 4">
            <a:extLst>
              <a:ext uri="{FF2B5EF4-FFF2-40B4-BE49-F238E27FC236}">
                <a16:creationId xmlns:a16="http://schemas.microsoft.com/office/drawing/2014/main" id="{C192ABCD-5670-C64F-840D-34A26786004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1752600"/>
            <a:ext cx="10541000" cy="1752600"/>
          </a:xfrm>
        </p:spPr>
        <p:txBody>
          <a:bodyPr/>
          <a:lstStyle/>
          <a:p>
            <a:pPr algn="ctr"/>
            <a:r>
              <a:rPr lang="pt-BR" altLang="en-US" dirty="0">
                <a:ea typeface="ＭＳ Ｐゴシック" panose="020B0600070205080204" pitchFamily="34" charset="-128"/>
              </a:rPr>
              <a:t>Microarquiteturas </a:t>
            </a:r>
            <a:r>
              <a:rPr lang="pt-BR" altLang="en-US" dirty="0" err="1">
                <a:ea typeface="ＭＳ Ｐゴシック" panose="020B0600070205080204" pitchFamily="34" charset="-128"/>
              </a:rPr>
              <a:t>Multiciclo</a:t>
            </a:r>
            <a:br>
              <a:rPr lang="pt-BR" altLang="en-US" dirty="0">
                <a:ea typeface="ＭＳ Ｐゴシック" panose="020B0600070205080204" pitchFamily="34" charset="-128"/>
              </a:rPr>
            </a:br>
            <a:endParaRPr lang="pt-BR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332802" name="Subtitle 5">
            <a:extLst>
              <a:ext uri="{FF2B5EF4-FFF2-40B4-BE49-F238E27FC236}">
                <a16:creationId xmlns:a16="http://schemas.microsoft.com/office/drawing/2014/main" id="{7E4B3370-579F-A947-9E7F-ED82CC5C43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32803" name="Slide Number Placeholder 3">
            <a:extLst>
              <a:ext uri="{FF2B5EF4-FFF2-40B4-BE49-F238E27FC236}">
                <a16:creationId xmlns:a16="http://schemas.microsoft.com/office/drawing/2014/main" id="{97A6EAE7-4989-4145-A1DD-6BED2620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F08BC7FE-D564-2C40-959D-FC31659E0BB1}" type="slidenum">
              <a:rPr lang="pt-BR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21</a:t>
            </a:fld>
            <a:endParaRPr lang="pt-BR" altLang="en-US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196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>
            <a:extLst>
              <a:ext uri="{FF2B5EF4-FFF2-40B4-BE49-F238E27FC236}">
                <a16:creationId xmlns:a16="http://schemas.microsoft.com/office/drawing/2014/main" id="{2220DB81-7CDD-4B49-8865-7B1291DED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Microarquiteturas </a:t>
            </a:r>
            <a:r>
              <a:rPr lang="pt-BR" altLang="en-US" dirty="0" err="1">
                <a:ea typeface="ＭＳ Ｐゴシック" panose="020B0600070205080204" pitchFamily="34" charset="-128"/>
              </a:rPr>
              <a:t>Multiciclo</a:t>
            </a: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A58B2BBC-B37F-1B4C-9F38-4CDDDDC0C6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6950"/>
            <a:ext cx="11480800" cy="5194300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Objetivo: Que cada instrução leve (quase) apenas o tempo que realmente precisa.</a:t>
            </a:r>
          </a:p>
          <a:p>
            <a:pPr marL="0" indent="0">
              <a:buNone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r>
              <a:rPr lang="pt-BR" altLang="en-US" dirty="0">
                <a:ea typeface="ＭＳ Ｐゴシック" panose="020B0600070205080204" pitchFamily="34" charset="-128"/>
              </a:rPr>
              <a:t>Idea</a:t>
            </a:r>
          </a:p>
          <a:p>
            <a:pPr lvl="1"/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Determinar o período ciclo do </a:t>
            </a:r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independentemente do tempo de processamento das instruções.</a:t>
            </a:r>
          </a:p>
          <a:p>
            <a:pPr lvl="1"/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Cada instrução leva quantos ciclos de </a:t>
            </a:r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forem necessários.</a:t>
            </a:r>
          </a:p>
          <a:p>
            <a:pPr lvl="2"/>
            <a:r>
              <a:rPr lang="pt-BR" altLang="en-US" dirty="0" err="1">
                <a:ea typeface="ＭＳ Ｐゴシック" panose="020B0600070205080204" pitchFamily="34" charset="-128"/>
              </a:rPr>
              <a:t>Multiplas</a:t>
            </a:r>
            <a:r>
              <a:rPr lang="pt-BR" altLang="en-US" dirty="0">
                <a:ea typeface="ＭＳ Ｐゴシック" panose="020B0600070205080204" pitchFamily="34" charset="-128"/>
              </a:rPr>
              <a:t> transições de estado por instrução.</a:t>
            </a:r>
          </a:p>
          <a:p>
            <a:pPr lvl="2"/>
            <a:r>
              <a:rPr lang="pt-BR" altLang="en-US" dirty="0">
                <a:ea typeface="ＭＳ Ｐゴシック" panose="020B0600070205080204" pitchFamily="34" charset="-128"/>
              </a:rPr>
              <a:t>Os estados seguidos por cada instrução são diferentes.</a:t>
            </a:r>
          </a:p>
          <a:p>
            <a:pPr lvl="1"/>
            <a:endParaRPr lang="pt-BR" altLang="en-US" dirty="0">
              <a:ea typeface="ＭＳ Ｐゴシック" panose="020B0600070205080204" pitchFamily="34" charset="-128"/>
            </a:endParaRPr>
          </a:p>
          <a:p>
            <a:pPr lvl="1"/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97635" name="Slide Number Placeholder 3">
            <a:extLst>
              <a:ext uri="{FF2B5EF4-FFF2-40B4-BE49-F238E27FC236}">
                <a16:creationId xmlns:a16="http://schemas.microsoft.com/office/drawing/2014/main" id="{C6E06A2E-6ED2-3043-9F71-B77C4B0FD1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86CEAEAC-E685-9C45-96B4-A23ADED5324E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22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894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6279D6B1-45CD-2740-9A19-3643B2A88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480800" cy="679450"/>
          </a:xfrm>
        </p:spPr>
        <p:txBody>
          <a:bodyPr/>
          <a:lstStyle/>
          <a:p>
            <a:br>
              <a:rPr lang="pt-BR" altLang="en-US" dirty="0">
                <a:ea typeface="ＭＳ Ｐゴシック" panose="020B0600070205080204" pitchFamily="34" charset="-128"/>
              </a:rPr>
            </a:b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825F2-7E4D-E549-A76F-6DB9AC25CB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11887200" cy="5499100"/>
          </a:xfrm>
        </p:spPr>
        <p:txBody>
          <a:bodyPr/>
          <a:lstStyle/>
          <a:p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ISA especifica de forma abstrata qual o próximo estado arquitetural (EA’), dado uma instrução e o estado arquitetural atual EA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Ela define uma máquina de estados finita abstrata onde:</a:t>
            </a:r>
          </a:p>
          <a:p>
            <a:pPr lvl="2"/>
            <a:r>
              <a:rPr lang="pt-BR" altLang="en-US" sz="1900" dirty="0">
                <a:ea typeface="ＭＳ Ｐゴシック" panose="020B0600070205080204" pitchFamily="34" charset="-128"/>
              </a:rPr>
              <a:t>Estado = estado visível ao programador. </a:t>
            </a:r>
          </a:p>
          <a:p>
            <a:pPr lvl="2"/>
            <a:r>
              <a:rPr lang="pt-BR" altLang="en-US" sz="1900" dirty="0">
                <a:ea typeface="ＭＳ Ｐゴシック" panose="020B0600070205080204" pitchFamily="34" charset="-128"/>
              </a:rPr>
              <a:t>Lógica do próximo estado = especificação da execução da instrução.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Do ponto de vista da ISA, não há estados “intermediários” entre EA e EA’ durante a execução da instrução</a:t>
            </a:r>
          </a:p>
          <a:p>
            <a:pPr lvl="2"/>
            <a:r>
              <a:rPr lang="pt-BR" altLang="en-US" sz="1900" dirty="0">
                <a:ea typeface="ＭＳ Ｐゴシック" panose="020B0600070205080204" pitchFamily="34" charset="-128"/>
              </a:rPr>
              <a:t>Uma transição de estado por instrução</a:t>
            </a:r>
            <a:endParaRPr lang="pt-BR" altLang="en-US" sz="1000" dirty="0">
              <a:ea typeface="ＭＳ Ｐゴシック" panose="020B0600070205080204" pitchFamily="34" charset="-128"/>
            </a:endParaRPr>
          </a:p>
          <a:p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Microarquitetura implementa como EA é transformada em EA’</a:t>
            </a:r>
            <a:endParaRPr lang="pt-BR" altLang="ja-JP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Há muita escolhas possíveis para a implementação. 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Podemos ter estados invisíveis para o programador com vistas a otimizar a velocidade de execução de instruções: </a:t>
            </a:r>
            <a:r>
              <a:rPr lang="pt-BR" altLang="en-US" b="1" dirty="0">
                <a:ea typeface="ＭＳ Ｐゴシック" panose="020B0600070205080204" pitchFamily="34" charset="-128"/>
              </a:rPr>
              <a:t>múltiplas</a:t>
            </a:r>
            <a:r>
              <a:rPr lang="pt-BR" altLang="en-US" dirty="0">
                <a:ea typeface="ＭＳ Ｐゴシック" panose="020B0600070205080204" pitchFamily="34" charset="-128"/>
              </a:rPr>
              <a:t> transições de estado por instrução. </a:t>
            </a:r>
          </a:p>
          <a:p>
            <a:pPr lvl="2"/>
            <a:r>
              <a:rPr lang="pt-BR" altLang="en-US" sz="1900" dirty="0">
                <a:ea typeface="ＭＳ Ｐゴシック" panose="020B0600070205080204" pitchFamily="34" charset="-128"/>
              </a:rPr>
              <a:t>Escolha 1: </a:t>
            </a:r>
            <a:r>
              <a:rPr lang="pt-BR" altLang="en-US" sz="19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EA </a:t>
            </a:r>
            <a:r>
              <a:rPr lang="pt-BR" altLang="en-US" sz="1900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 EA’ </a:t>
            </a:r>
            <a:r>
              <a:rPr lang="pt-BR" altLang="en-US" sz="1900" dirty="0">
                <a:ea typeface="ＭＳ Ｐゴシック" panose="020B0600070205080204" pitchFamily="34" charset="-128"/>
                <a:sym typeface="Wingdings" pitchFamily="2" charset="2"/>
              </a:rPr>
              <a:t>(transforma EA para EA’ em um único ciclo de </a:t>
            </a:r>
            <a:r>
              <a:rPr lang="pt-BR" altLang="en-US" sz="1900" dirty="0" err="1">
                <a:ea typeface="ＭＳ Ｐゴシック" panose="020B0600070205080204" pitchFamily="34" charset="-128"/>
                <a:sym typeface="Wingdings" pitchFamily="2" charset="2"/>
              </a:rPr>
              <a:t>clock</a:t>
            </a:r>
            <a:r>
              <a:rPr lang="pt-BR" altLang="en-US" sz="1900" dirty="0">
                <a:ea typeface="ＭＳ Ｐゴシック" panose="020B0600070205080204" pitchFamily="34" charset="-128"/>
                <a:sym typeface="Wingdings" pitchFamily="2" charset="2"/>
              </a:rPr>
              <a:t>)</a:t>
            </a:r>
            <a:endParaRPr lang="pt-BR" altLang="en-US" sz="1900" dirty="0">
              <a:ea typeface="ＭＳ Ｐゴシック" panose="020B0600070205080204" pitchFamily="34" charset="-128"/>
            </a:endParaRPr>
          </a:p>
          <a:p>
            <a:pPr lvl="2"/>
            <a:r>
              <a:rPr lang="pt-BR" altLang="en-US" sz="1900" dirty="0">
                <a:ea typeface="ＭＳ Ｐゴシック" panose="020B0600070205080204" pitchFamily="34" charset="-128"/>
              </a:rPr>
              <a:t>Escolha 2: </a:t>
            </a:r>
            <a:r>
              <a:rPr lang="pt-BR" altLang="en-US" sz="19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EA </a:t>
            </a:r>
            <a:r>
              <a:rPr lang="pt-BR" altLang="en-US" sz="1900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itchFamily="2" charset="2"/>
              </a:rPr>
              <a:t> EA+MS1  EA+MS2  EA+MS3  EA’</a:t>
            </a:r>
            <a:r>
              <a:rPr lang="pt-BR" altLang="ja-JP" sz="19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pt-BR" altLang="ja-JP" sz="1900" dirty="0">
                <a:ea typeface="ＭＳ Ｐゴシック" panose="020B0600070205080204" pitchFamily="34" charset="-128"/>
              </a:rPr>
              <a:t>(</a:t>
            </a:r>
            <a:r>
              <a:rPr lang="pt-BR" altLang="ja-JP" sz="1900" dirty="0" err="1">
                <a:ea typeface="ＭＳ Ｐゴシック" panose="020B0600070205080204" pitchFamily="34" charset="-128"/>
              </a:rPr>
              <a:t>multíplos</a:t>
            </a:r>
            <a:r>
              <a:rPr lang="pt-BR" altLang="ja-JP" sz="1900" dirty="0">
                <a:ea typeface="ＭＳ Ｐゴシック" panose="020B0600070205080204" pitchFamily="34" charset="-128"/>
              </a:rPr>
              <a:t> de ciclos de </a:t>
            </a:r>
            <a:r>
              <a:rPr lang="pt-BR" altLang="ja-JP" sz="1900" dirty="0" err="1">
                <a:ea typeface="ＭＳ Ｐゴシック" panose="020B0600070205080204" pitchFamily="34" charset="-128"/>
              </a:rPr>
              <a:t>clock</a:t>
            </a:r>
            <a:r>
              <a:rPr lang="pt-BR" altLang="ja-JP" sz="1900" dirty="0">
                <a:ea typeface="ＭＳ Ｐゴシック" panose="020B0600070205080204" pitchFamily="34" charset="-128"/>
              </a:rPr>
              <a:t> para transformar EA para EA</a:t>
            </a:r>
            <a:r>
              <a:rPr lang="pt-BR" altLang="en-US" sz="1900" dirty="0">
                <a:ea typeface="ＭＳ Ｐゴシック" panose="020B0600070205080204" pitchFamily="34" charset="-128"/>
              </a:rPr>
              <a:t>’</a:t>
            </a:r>
            <a:r>
              <a:rPr lang="pt-BR" altLang="ja-JP" sz="1900" dirty="0">
                <a:ea typeface="ＭＳ Ｐゴシック" panose="020B0600070205080204" pitchFamily="34" charset="-128"/>
              </a:rPr>
              <a:t>).</a:t>
            </a:r>
          </a:p>
          <a:p>
            <a:pPr lvl="1"/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0707" name="Slide Number Placeholder 3">
            <a:extLst>
              <a:ext uri="{FF2B5EF4-FFF2-40B4-BE49-F238E27FC236}">
                <a16:creationId xmlns:a16="http://schemas.microsoft.com/office/drawing/2014/main" id="{3531E5B5-7B8F-5341-A939-A3164EEF67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fld id="{A300B3D8-F9FF-7948-AD81-F1DE5CAFC106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None/>
                <a:defRPr/>
              </a:pPr>
              <a:t>23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AEBF0E-8320-76FC-57FA-DAC0D81D2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52400"/>
            <a:ext cx="114808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pt-BR" altLang="en-US" kern="0">
                <a:ea typeface="ＭＳ Ｐゴシック" panose="020B0600070205080204" pitchFamily="34" charset="-128"/>
              </a:rPr>
              <a:t>Microarquiteturas Multiciclo</a:t>
            </a:r>
            <a:endParaRPr lang="pt-BR" altLang="en-US" kern="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388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>
            <a:extLst>
              <a:ext uri="{FF2B5EF4-FFF2-40B4-BE49-F238E27FC236}">
                <a16:creationId xmlns:a16="http://schemas.microsoft.com/office/drawing/2014/main" id="{37D43EFC-46F4-934F-A574-2543D19BA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506200" cy="717550"/>
          </a:xfrm>
        </p:spPr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Microarquitetura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Multiciclo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46A16-B7D7-8C40-98B4-CD3E276AB1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6950"/>
            <a:ext cx="11506200" cy="540385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EA = Estado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arquitetural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(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visível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ao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programador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) </a:t>
            </a:r>
          </a:p>
          <a:p>
            <a:pPr marL="0" indent="0" algn="ctr">
              <a:buNone/>
            </a:pP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no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começo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da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execução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uma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instrução</a:t>
            </a:r>
            <a:endParaRPr lang="en-US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endParaRPr lang="en-US" altLang="en-US" sz="1400" dirty="0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US" altLang="en-US" dirty="0" err="1">
                <a:ea typeface="ＭＳ Ｐゴシック" panose="020B0600070205080204" pitchFamily="34" charset="-128"/>
              </a:rPr>
              <a:t>Passo</a:t>
            </a:r>
            <a:r>
              <a:rPr lang="en-US" altLang="en-US" dirty="0">
                <a:ea typeface="ＭＳ Ｐゴシック" panose="020B0600070205080204" pitchFamily="34" charset="-128"/>
              </a:rPr>
              <a:t> 1: </a:t>
            </a:r>
            <a:r>
              <a:rPr lang="en-US" altLang="en-US" dirty="0" err="1">
                <a:ea typeface="ＭＳ Ｐゴシック" panose="020B0600070205080204" pitchFamily="34" charset="-128"/>
              </a:rPr>
              <a:t>Processa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parte</a:t>
            </a:r>
            <a:r>
              <a:rPr lang="en-US" altLang="en-US" dirty="0">
                <a:ea typeface="ＭＳ Ｐゴシック" panose="020B0600070205080204" pitchFamily="34" charset="-128"/>
              </a:rPr>
              <a:t> da </a:t>
            </a:r>
            <a:r>
              <a:rPr lang="en-US" altLang="en-US" dirty="0" err="1">
                <a:ea typeface="ＭＳ Ｐゴシック" panose="020B0600070205080204" pitchFamily="34" charset="-128"/>
              </a:rPr>
              <a:t>instrução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em</a:t>
            </a:r>
            <a:r>
              <a:rPr lang="en-US" altLang="en-US" dirty="0">
                <a:ea typeface="ＭＳ Ｐゴシック" panose="020B0600070205080204" pitchFamily="34" charset="-128"/>
              </a:rPr>
              <a:t> um </a:t>
            </a:r>
            <a:r>
              <a:rPr lang="en-US" altLang="en-US" dirty="0" err="1">
                <a:ea typeface="ＭＳ Ｐゴシック" panose="020B0600070205080204" pitchFamily="34" charset="-128"/>
              </a:rPr>
              <a:t>ciclo</a:t>
            </a:r>
            <a:r>
              <a:rPr lang="en-US" altLang="en-US" dirty="0">
                <a:ea typeface="ＭＳ Ｐゴシック" panose="020B0600070205080204" pitchFamily="34" charset="-128"/>
              </a:rPr>
              <a:t> de clock.</a:t>
            </a:r>
          </a:p>
          <a:p>
            <a:pPr marL="0" indent="0" algn="ctr">
              <a:buNone/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endParaRPr lang="en-US" altLang="en-US" sz="12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US" altLang="en-US" dirty="0" err="1">
                <a:ea typeface="ＭＳ Ｐゴシック" panose="020B0600070205080204" pitchFamily="34" charset="-128"/>
              </a:rPr>
              <a:t>Passo</a:t>
            </a:r>
            <a:r>
              <a:rPr lang="en-US" altLang="en-US" dirty="0">
                <a:ea typeface="ＭＳ Ｐゴシック" panose="020B0600070205080204" pitchFamily="34" charset="-128"/>
              </a:rPr>
              <a:t> 2: </a:t>
            </a:r>
            <a:r>
              <a:rPr lang="en-US" altLang="en-US" dirty="0" err="1">
                <a:ea typeface="ＭＳ Ｐゴシック" panose="020B0600070205080204" pitchFamily="34" charset="-128"/>
              </a:rPr>
              <a:t>Processa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parte</a:t>
            </a:r>
            <a:r>
              <a:rPr lang="en-US" altLang="en-US" dirty="0">
                <a:ea typeface="ＭＳ Ｐゴシック" panose="020B0600070205080204" pitchFamily="34" charset="-128"/>
              </a:rPr>
              <a:t> da </a:t>
            </a:r>
            <a:r>
              <a:rPr lang="en-US" altLang="en-US" dirty="0" err="1">
                <a:ea typeface="ＭＳ Ｐゴシック" panose="020B0600070205080204" pitchFamily="34" charset="-128"/>
              </a:rPr>
              <a:t>instrução</a:t>
            </a:r>
            <a:r>
              <a:rPr lang="en-US" altLang="en-US" dirty="0">
                <a:ea typeface="ＭＳ Ｐゴシック" panose="020B0600070205080204" pitchFamily="34" charset="-128"/>
              </a:rPr>
              <a:t> no </a:t>
            </a:r>
            <a:r>
              <a:rPr lang="en-US" altLang="en-US" dirty="0" err="1">
                <a:ea typeface="ＭＳ Ｐゴシック" panose="020B0600070205080204" pitchFamily="34" charset="-128"/>
              </a:rPr>
              <a:t>próximo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ciclo</a:t>
            </a:r>
            <a:r>
              <a:rPr lang="en-US" altLang="en-US" dirty="0">
                <a:ea typeface="ＭＳ Ｐゴシック" panose="020B0600070205080204" pitchFamily="34" charset="-128"/>
              </a:rPr>
              <a:t> de clock.</a:t>
            </a:r>
          </a:p>
          <a:p>
            <a:pPr marL="0" indent="0" algn="ctr">
              <a:buNone/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endParaRPr lang="en-US" altLang="en-US" sz="10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</a:t>
            </a:r>
          </a:p>
          <a:p>
            <a:pPr marL="0" indent="0" algn="ctr">
              <a:buNone/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EA’ = Estado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arquitetural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(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visível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ao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programador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 no final do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ciclo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de clock</a:t>
            </a:r>
          </a:p>
          <a:p>
            <a:pPr marL="0" indent="0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99683" name="Slide Number Placeholder 3">
            <a:extLst>
              <a:ext uri="{FF2B5EF4-FFF2-40B4-BE49-F238E27FC236}">
                <a16:creationId xmlns:a16="http://schemas.microsoft.com/office/drawing/2014/main" id="{9A682FBA-85D0-1A4A-A1E2-E70E456545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615DB4F8-ACB8-7249-807B-4C8FE5E94410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24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753274A-5C2E-1E41-ACAD-0C6005E7A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1905000"/>
            <a:ext cx="450850" cy="579438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BA1EB81-ABBE-764A-8EBD-2E82B2FD1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950" y="3992564"/>
            <a:ext cx="450850" cy="579437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4857769-6AAD-004C-A85B-9A5CA2CCB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49564"/>
            <a:ext cx="450850" cy="579437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82EB816-68DB-B04E-A0AD-0276CAF16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029200"/>
            <a:ext cx="450850" cy="579438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75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>
            <a:extLst>
              <a:ext uri="{FF2B5EF4-FFF2-40B4-BE49-F238E27FC236}">
                <a16:creationId xmlns:a16="http://schemas.microsoft.com/office/drawing/2014/main" id="{8386A3CF-7BFC-B14E-92AC-6F657F529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480800" cy="717550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Benefícios do Projeto </a:t>
            </a:r>
            <a:r>
              <a:rPr lang="pt-BR" altLang="en-US" dirty="0" err="1">
                <a:ea typeface="ＭＳ Ｐゴシック" panose="020B0600070205080204" pitchFamily="34" charset="-128"/>
              </a:rPr>
              <a:t>Multiciclo</a:t>
            </a: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75F65-2506-6D48-B24D-681C587C41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6950"/>
            <a:ext cx="11480800" cy="5194300"/>
          </a:xfrm>
        </p:spPr>
        <p:txBody>
          <a:bodyPr/>
          <a:lstStyle/>
          <a:p>
            <a:pPr marL="344487" lvl="1" indent="0">
              <a:buNone/>
            </a:pPr>
            <a:endParaRPr lang="pt-BR" altLang="en-US" sz="1400" dirty="0">
              <a:ea typeface="ＭＳ Ｐゴシック" panose="020B0600070205080204" pitchFamily="34" charset="-128"/>
            </a:endParaRPr>
          </a:p>
          <a:p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Otimização para o caso comum.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Pode otimizar o projeto de modo a minimizar o número de estados necessários para executar instruções “importantes”, que constituem grande parte do tempo de execução de programas.</a:t>
            </a:r>
          </a:p>
          <a:p>
            <a:pPr marL="344487" lvl="1" indent="0">
              <a:buNone/>
            </a:pPr>
            <a:endParaRPr lang="pt-BR" altLang="en-US" sz="1400" dirty="0">
              <a:ea typeface="ＭＳ Ｐゴシック" panose="020B0600070205080204" pitchFamily="34" charset="-128"/>
            </a:endParaRPr>
          </a:p>
          <a:p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Projeto balanceado.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Não há necessidade de fornecer mais recursos do que o realmente é necessário.</a:t>
            </a:r>
          </a:p>
          <a:p>
            <a:pPr lvl="2"/>
            <a:r>
              <a:rPr lang="pt-BR" altLang="en-US" dirty="0">
                <a:ea typeface="ＭＳ Ｐゴシック" panose="020B0600070205080204" pitchFamily="34" charset="-128"/>
                <a:sym typeface="Wingdings" pitchFamily="2" charset="2"/>
              </a:rPr>
              <a:t>Uma instrução que precisa do recurso </a:t>
            </a:r>
            <a:r>
              <a:rPr lang="pt-BR" altLang="en-US" dirty="0" err="1">
                <a:ea typeface="ＭＳ Ｐゴシック" panose="020B0600070205080204" pitchFamily="34" charset="-128"/>
                <a:sym typeface="Wingdings" pitchFamily="2" charset="2"/>
              </a:rPr>
              <a:t>X</a:t>
            </a:r>
            <a:r>
              <a:rPr lang="pt-BR" altLang="en-US" dirty="0">
                <a:ea typeface="ＭＳ Ｐゴシック" panose="020B0600070205080204" pitchFamily="34" charset="-128"/>
                <a:sym typeface="Wingdings" pitchFamily="2" charset="2"/>
              </a:rPr>
              <a:t> várias vezes não requer que vários </a:t>
            </a:r>
            <a:r>
              <a:rPr lang="pt-BR" altLang="en-US" dirty="0" err="1">
                <a:ea typeface="ＭＳ Ｐゴシック" panose="020B0600070205080204" pitchFamily="34" charset="-128"/>
                <a:sym typeface="Wingdings" pitchFamily="2" charset="2"/>
              </a:rPr>
              <a:t>X</a:t>
            </a:r>
            <a:r>
              <a:rPr lang="pt-BR" altLang="en-US" dirty="0">
                <a:ea typeface="ＭＳ Ｐゴシック" panose="020B0600070205080204" pitchFamily="34" charset="-128"/>
                <a:sym typeface="Wingdings" pitchFamily="2" charset="2"/>
              </a:rPr>
              <a:t> sejam implementados.</a:t>
            </a:r>
          </a:p>
          <a:p>
            <a:pPr lvl="2"/>
            <a:r>
              <a:rPr lang="pt-BR" altLang="en-US" dirty="0">
                <a:ea typeface="ＭＳ Ｐゴシック" panose="020B0600070205080204" pitchFamily="34" charset="-128"/>
              </a:rPr>
              <a:t>Hardware mais eficiente: Pode reutilizar componentes de hardware necessários várias vezes para uma instrução.</a:t>
            </a:r>
          </a:p>
          <a:p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0707" name="Slide Number Placeholder 3">
            <a:extLst>
              <a:ext uri="{FF2B5EF4-FFF2-40B4-BE49-F238E27FC236}">
                <a16:creationId xmlns:a16="http://schemas.microsoft.com/office/drawing/2014/main" id="{510F4B26-7EAB-6C4B-AD1F-C8FFE9B47A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54D1CF66-E9A1-C246-9A61-DF7D9CCC35E3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25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85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>
            <a:extLst>
              <a:ext uri="{FF2B5EF4-FFF2-40B4-BE49-F238E27FC236}">
                <a16:creationId xmlns:a16="http://schemas.microsoft.com/office/drawing/2014/main" id="{B7AB3067-9FDA-FD44-AC12-6F8E50C06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480800" cy="717550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Desvantagens do Projeto </a:t>
            </a:r>
            <a:r>
              <a:rPr lang="pt-BR" altLang="en-US" dirty="0" err="1">
                <a:ea typeface="ＭＳ Ｐゴシック" panose="020B0600070205080204" pitchFamily="34" charset="-128"/>
              </a:rPr>
              <a:t>Multiciclo</a:t>
            </a: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CD2A-7D79-1741-87CE-2D02F4F592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6950"/>
            <a:ext cx="11480800" cy="5194300"/>
          </a:xfrm>
        </p:spPr>
        <p:txBody>
          <a:bodyPr/>
          <a:lstStyle/>
          <a:p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É necessário armazenar os estados intermediários </a:t>
            </a:r>
            <a:r>
              <a:rPr lang="pt-BR" altLang="en-US" dirty="0">
                <a:ea typeface="ＭＳ Ｐゴシック" panose="020B0600070205080204" pitchFamily="34" charset="-128"/>
              </a:rPr>
              <a:t>no final de cada ciclo de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Hardware adicional para armazenamento de resultados intermediários: registradores.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Tempo de setup/</a:t>
            </a:r>
            <a:r>
              <a:rPr lang="pt-BR" altLang="en-US" dirty="0" err="1">
                <a:ea typeface="ＭＳ Ｐゴシック" panose="020B0600070205080204" pitchFamily="34" charset="-128"/>
              </a:rPr>
              <a:t>hold</a:t>
            </a:r>
            <a:r>
              <a:rPr lang="pt-BR" altLang="en-US" dirty="0">
                <a:ea typeface="ＭＳ Ｐゴシック" panose="020B0600070205080204" pitchFamily="34" charset="-128"/>
              </a:rPr>
              <a:t> dos registradores é acumulado múltiplas vezes para uma única instrução.</a:t>
            </a:r>
          </a:p>
        </p:txBody>
      </p:sp>
      <p:sp>
        <p:nvSpPr>
          <p:cNvPr id="201731" name="Slide Number Placeholder 3">
            <a:extLst>
              <a:ext uri="{FF2B5EF4-FFF2-40B4-BE49-F238E27FC236}">
                <a16:creationId xmlns:a16="http://schemas.microsoft.com/office/drawing/2014/main" id="{C82CFC3C-D1A5-304C-9EFE-AD795E7C4C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A411A45B-E40D-4E44-84E5-F5931BAFB1F9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26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550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>
            <a:extLst>
              <a:ext uri="{FF2B5EF4-FFF2-40B4-BE49-F238E27FC236}">
                <a16:creationId xmlns:a16="http://schemas.microsoft.com/office/drawing/2014/main" id="{6CF4EF49-D62B-9C41-B9BD-D5A366959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Relembre: Análise de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9AC6-BF7E-E64B-BDE0-138F6370E4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799" y="914400"/>
            <a:ext cx="11811001" cy="5562600"/>
          </a:xfrm>
        </p:spPr>
        <p:txBody>
          <a:bodyPr/>
          <a:lstStyle/>
          <a:p>
            <a:r>
              <a:rPr lang="pt-BR" altLang="en-US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Tempo de execução de uma única instrução:</a:t>
            </a:r>
          </a:p>
          <a:p>
            <a:pPr lvl="1"/>
            <a:r>
              <a:rPr lang="pt-BR" altLang="en-US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{CPI}  </a:t>
            </a:r>
            <a:r>
              <a:rPr lang="pt-BR" altLang="en-US" b="1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x</a:t>
            </a:r>
            <a:r>
              <a:rPr lang="pt-BR" altLang="en-US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{tempo de ciclo de </a:t>
            </a:r>
            <a:r>
              <a:rPr lang="pt-BR" altLang="en-US" b="1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clock</a:t>
            </a:r>
            <a:r>
              <a:rPr lang="pt-BR" altLang="en-US" b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} </a:t>
            </a:r>
          </a:p>
          <a:p>
            <a:pPr lvl="1"/>
            <a:endParaRPr lang="pt-BR" altLang="en-US" sz="400" dirty="0">
              <a:ea typeface="ＭＳ Ｐゴシック" panose="020B0600070205080204" pitchFamily="34" charset="-128"/>
            </a:endParaRPr>
          </a:p>
          <a:p>
            <a:r>
              <a:rPr lang="pt-BR" altLang="en-US" dirty="0">
                <a:solidFill>
                  <a:srgbClr val="7030A0"/>
                </a:solidFill>
                <a:ea typeface="ＭＳ Ｐゴシック" panose="020B0600070205080204" pitchFamily="34" charset="-128"/>
              </a:rPr>
              <a:t>Tempo de execução de um programa inteiro:</a:t>
            </a:r>
          </a:p>
          <a:p>
            <a:pPr lvl="1"/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Soma dos tempos de execução de todas instruções do programa:</a:t>
            </a:r>
          </a:p>
          <a:p>
            <a:pPr lvl="2"/>
            <a:r>
              <a:rPr lang="pt-BR" altLang="en-US" dirty="0">
                <a:ea typeface="ＭＳ Ｐゴシック" panose="020B0600070205080204" pitchFamily="34" charset="-128"/>
              </a:rPr>
              <a:t>Cada instrução: {CPI}  </a:t>
            </a:r>
            <a:r>
              <a:rPr lang="pt-BR" altLang="en-US" dirty="0" err="1">
                <a:ea typeface="ＭＳ Ｐゴシック" panose="020B0600070205080204" pitchFamily="34" charset="-128"/>
              </a:rPr>
              <a:t>x</a:t>
            </a:r>
            <a:r>
              <a:rPr lang="pt-BR" altLang="en-US" dirty="0">
                <a:ea typeface="ＭＳ Ｐゴシック" panose="020B0600070205080204" pitchFamily="34" charset="-128"/>
              </a:rPr>
              <a:t>  {tempo de ciclo de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}</a:t>
            </a:r>
          </a:p>
          <a:p>
            <a:pPr lvl="1"/>
            <a:r>
              <a:rPr lang="pt-BR" altLang="en-US" sz="2100" b="1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Aproximadamente: {#instruções }  </a:t>
            </a:r>
            <a:r>
              <a:rPr lang="pt-BR" altLang="en-US" sz="2100" b="1" dirty="0" err="1">
                <a:solidFill>
                  <a:srgbClr val="008000"/>
                </a:solidFill>
                <a:ea typeface="ＭＳ Ｐゴシック" panose="020B0600070205080204" pitchFamily="34" charset="-128"/>
              </a:rPr>
              <a:t>x</a:t>
            </a:r>
            <a:r>
              <a:rPr lang="pt-BR" altLang="en-US" sz="2100" b="1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  {CPI médio}  </a:t>
            </a:r>
            <a:r>
              <a:rPr lang="pt-BR" altLang="en-US" sz="2100" b="1" dirty="0" err="1">
                <a:solidFill>
                  <a:srgbClr val="008000"/>
                </a:solidFill>
                <a:ea typeface="ＭＳ Ｐゴシック" panose="020B0600070205080204" pitchFamily="34" charset="-128"/>
              </a:rPr>
              <a:t>x</a:t>
            </a:r>
            <a:r>
              <a:rPr lang="pt-BR" altLang="en-US" sz="2100" b="1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  {Tempo de ciclo de </a:t>
            </a:r>
            <a:r>
              <a:rPr lang="pt-BR" altLang="en-US" sz="2100" b="1" dirty="0" err="1">
                <a:solidFill>
                  <a:srgbClr val="008000"/>
                </a:solidFill>
                <a:ea typeface="ＭＳ Ｐゴシック" panose="020B0600070205080204" pitchFamily="34" charset="-128"/>
              </a:rPr>
              <a:t>clock</a:t>
            </a:r>
            <a:r>
              <a:rPr lang="pt-BR" altLang="en-US" sz="2100" b="1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}</a:t>
            </a:r>
            <a:endParaRPr lang="pt-BR" altLang="en-US" dirty="0">
              <a:ea typeface="ＭＳ Ｐゴシック" panose="020B0600070205080204" pitchFamily="34" charset="-128"/>
            </a:endParaRPr>
          </a:p>
          <a:p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Performance da microarquitetura de ciclo único.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CPI = 1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Tempo de ciclo de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 = longo (caminho crítico da instrução </a:t>
            </a:r>
            <a:r>
              <a:rPr lang="pt-BR" altLang="en-US" dirty="0" err="1">
                <a:ea typeface="ＭＳ Ｐゴシック" panose="020B0600070205080204" pitchFamily="34" charset="-128"/>
              </a:rPr>
              <a:t>lw</a:t>
            </a:r>
            <a:r>
              <a:rPr lang="pt-BR" altLang="en-US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Performance da microarquitetura </a:t>
            </a:r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multiciclo</a:t>
            </a:r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CPI = diferente para cada instrução</a:t>
            </a:r>
          </a:p>
          <a:p>
            <a:pPr lvl="2"/>
            <a:r>
              <a:rPr lang="pt-BR" altLang="en-US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CPI médio </a:t>
            </a:r>
            <a:r>
              <a:rPr lang="pt-BR" altLang="en-US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  <a:sym typeface="Wingdings" pitchFamily="2" charset="2"/>
              </a:rPr>
              <a:t> esperançosamente pequeno</a:t>
            </a:r>
            <a:endParaRPr lang="pt-BR" altLang="en-US" dirty="0">
              <a:solidFill>
                <a:schemeClr val="accent6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pt-BR" altLang="en-US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Tempo de ciclo de </a:t>
            </a:r>
            <a:r>
              <a:rPr lang="pt-BR" altLang="en-US" dirty="0" err="1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solidFill>
                  <a:schemeClr val="accent6">
                    <a:lumMod val="75000"/>
                  </a:schemeClr>
                </a:solidFill>
                <a:ea typeface="ＭＳ Ｐゴシック" panose="020B0600070205080204" pitchFamily="34" charset="-128"/>
              </a:rPr>
              <a:t> = curto</a:t>
            </a:r>
          </a:p>
        </p:txBody>
      </p:sp>
      <p:sp>
        <p:nvSpPr>
          <p:cNvPr id="211971" name="Slide Number Placeholder 3">
            <a:extLst>
              <a:ext uri="{FF2B5EF4-FFF2-40B4-BE49-F238E27FC236}">
                <a16:creationId xmlns:a16="http://schemas.microsoft.com/office/drawing/2014/main" id="{5041D37B-5539-A64F-A717-3E751C800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fld id="{E1DC8021-D92B-9240-BC18-E5C9D38243D3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None/>
                <a:defRPr/>
              </a:pPr>
              <a:t>27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DC8FE-329E-5648-99E2-2C4B258CEAD8}"/>
              </a:ext>
            </a:extLst>
          </p:cNvPr>
          <p:cNvSpPr txBox="1"/>
          <p:nvPr/>
        </p:nvSpPr>
        <p:spPr>
          <a:xfrm>
            <a:off x="6553200" y="15240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000000"/>
                </a:solidFill>
              </a:rPr>
              <a:t>CPI: Ciclos por instrução</a:t>
            </a:r>
          </a:p>
        </p:txBody>
      </p:sp>
    </p:spTree>
    <p:extLst>
      <p:ext uri="{BB962C8B-B14F-4D97-AF65-F5344CB8AC3E}">
        <p14:creationId xmlns:p14="http://schemas.microsoft.com/office/powerpoint/2010/main" val="2697915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4">
            <a:extLst>
              <a:ext uri="{FF2B5EF4-FFF2-40B4-BE49-F238E27FC236}">
                <a16:creationId xmlns:a16="http://schemas.microsoft.com/office/drawing/2014/main" id="{FA094B50-794A-6843-B88E-4069AFF788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524000"/>
            <a:ext cx="10668000" cy="1752600"/>
          </a:xfrm>
        </p:spPr>
        <p:txBody>
          <a:bodyPr/>
          <a:lstStyle/>
          <a:p>
            <a:pPr algn="ctr"/>
            <a:r>
              <a:rPr lang="pt-BR" altLang="en-US" dirty="0">
                <a:ea typeface="ＭＳ Ｐゴシック" panose="020B0600070205080204" pitchFamily="34" charset="-128"/>
              </a:rPr>
              <a:t>Microarquitetura </a:t>
            </a:r>
            <a:r>
              <a:rPr lang="pt-BR" altLang="en-US" dirty="0" err="1">
                <a:ea typeface="ＭＳ Ｐゴシック" panose="020B0600070205080204" pitchFamily="34" charset="-128"/>
              </a:rPr>
              <a:t>Multiciclo</a:t>
            </a:r>
            <a:r>
              <a:rPr lang="pt-BR" altLang="en-US" dirty="0">
                <a:ea typeface="ＭＳ Ｐゴシック" panose="020B0600070205080204" pitchFamily="34" charset="-128"/>
              </a:rPr>
              <a:t> MIPS</a:t>
            </a:r>
            <a:endParaRPr lang="pt-BR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203778" name="Subtitle 5">
            <a:extLst>
              <a:ext uri="{FF2B5EF4-FFF2-40B4-BE49-F238E27FC236}">
                <a16:creationId xmlns:a16="http://schemas.microsoft.com/office/drawing/2014/main" id="{77F04243-C0CD-7B4C-9A20-A01D483B0D7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02017" y="3581400"/>
            <a:ext cx="10933373" cy="1752600"/>
          </a:xfrm>
        </p:spPr>
        <p:txBody>
          <a:bodyPr/>
          <a:lstStyle/>
          <a:p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3779" name="Slide Number Placeholder 3">
            <a:extLst>
              <a:ext uri="{FF2B5EF4-FFF2-40B4-BE49-F238E27FC236}">
                <a16:creationId xmlns:a16="http://schemas.microsoft.com/office/drawing/2014/main" id="{BAEA96B9-7162-BA42-AE7A-BB297A06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1132" y="6318250"/>
            <a:ext cx="2972179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92F6ABE4-E608-3C4F-9842-AF5DCF0B1AD6}" type="slidenum">
              <a:rPr lang="pt-BR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28</a:t>
            </a:fld>
            <a:endParaRPr lang="pt-BR" altLang="en-US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630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>
            <a:extLst>
              <a:ext uri="{FF2B5EF4-FFF2-40B4-BE49-F238E27FC236}">
                <a16:creationId xmlns:a16="http://schemas.microsoft.com/office/drawing/2014/main" id="{C027E2D7-8909-E540-9D5C-8192CE526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480800" cy="717550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Microarquiteturas </a:t>
            </a:r>
            <a:r>
              <a:rPr lang="pt-BR" altLang="en-US" dirty="0" err="1">
                <a:ea typeface="ＭＳ Ｐゴシック" panose="020B0600070205080204" pitchFamily="34" charset="-128"/>
              </a:rPr>
              <a:t>Multiciclo</a:t>
            </a: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8BFA-4E7B-1245-B36A-4140E39018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6950"/>
            <a:ext cx="11480800" cy="5708650"/>
          </a:xfrm>
        </p:spPr>
        <p:txBody>
          <a:bodyPr/>
          <a:lstStyle/>
          <a:p>
            <a:r>
              <a:rPr lang="pt-BR" altLang="en-US" sz="2600" dirty="0">
                <a:ea typeface="ＭＳ Ｐゴシック" panose="020B0600070205080204" pitchFamily="34" charset="-128"/>
              </a:rPr>
              <a:t>Ideia chave para realização</a:t>
            </a:r>
            <a:endParaRPr lang="pt-BR" altLang="en-US" dirty="0">
              <a:ea typeface="ＭＳ Ｐゴシック" panose="020B0600070205080204" pitchFamily="34" charset="-128"/>
            </a:endParaRPr>
          </a:p>
          <a:p>
            <a:pPr lvl="1"/>
            <a:r>
              <a:rPr lang="pt-BR" altLang="en-US" sz="24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Podemos implementar o processamento de instrução com a unidade de controle projetada como uma máquina de estados finito</a:t>
            </a:r>
            <a:r>
              <a:rPr lang="pt-BR" altLang="en-US" sz="2400" dirty="0">
                <a:ea typeface="ＭＳ Ｐゴシック" panose="020B0600070205080204" pitchFamily="34" charset="-128"/>
              </a:rPr>
              <a:t> que sequencia entre estados e eventualmente retorna ao estado inicial “</a:t>
            </a:r>
            <a:r>
              <a:rPr lang="pt-BR" altLang="en-US" sz="2400" dirty="0" err="1">
                <a:ea typeface="ＭＳ Ｐゴシック" panose="020B0600070205080204" pitchFamily="34" charset="-128"/>
              </a:rPr>
              <a:t>fetch</a:t>
            </a:r>
            <a:r>
              <a:rPr lang="pt-BR" altLang="en-US" sz="2400" dirty="0">
                <a:ea typeface="ＭＳ Ｐゴシック" panose="020B0600070205080204" pitchFamily="34" charset="-128"/>
              </a:rPr>
              <a:t>”.</a:t>
            </a:r>
            <a:endParaRPr lang="pt-BR" altLang="en-US" dirty="0">
              <a:ea typeface="ＭＳ Ｐゴシック" panose="020B0600070205080204" pitchFamily="34" charset="-128"/>
            </a:endParaRPr>
          </a:p>
          <a:p>
            <a:pPr lvl="1"/>
            <a:endParaRPr lang="pt-BR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pt-BR" altLang="en-US" sz="2400" dirty="0">
                <a:ea typeface="ＭＳ Ｐゴシック" panose="020B0600070205080204" pitchFamily="34" charset="-128"/>
              </a:rPr>
              <a:t>Um estado é definido pelo valor dos sinais de controle que ele ativa.</a:t>
            </a:r>
            <a:endParaRPr lang="pt-BR" altLang="en-US" dirty="0">
              <a:ea typeface="ＭＳ Ｐゴシック" panose="020B0600070205080204" pitchFamily="34" charset="-128"/>
            </a:endParaRPr>
          </a:p>
          <a:p>
            <a:pPr lvl="1"/>
            <a:endParaRPr lang="pt-BR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pt-BR" altLang="en-US" sz="2400" dirty="0">
                <a:ea typeface="ＭＳ Ｐゴシック" panose="020B0600070205080204" pitchFamily="34" charset="-128"/>
              </a:rPr>
              <a:t>Os sinais de controle para o próximo estado são determinados no estado atual.</a:t>
            </a:r>
          </a:p>
          <a:p>
            <a:pPr marL="695325" lvl="2" indent="-342900"/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695325" lvl="2" indent="-342900"/>
            <a:r>
              <a:rPr lang="en-US" altLang="en-US" sz="2400" dirty="0">
                <a:ea typeface="ＭＳ Ｐゴシック" panose="020B0600070205080204" pitchFamily="34" charset="-128"/>
              </a:rPr>
              <a:t>Num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estado</a:t>
            </a:r>
            <a:r>
              <a:rPr lang="en-US" altLang="en-US" sz="2400" dirty="0">
                <a:ea typeface="ＭＳ Ｐゴシック" panose="020B0600070205080204" pitchFamily="34" charset="-128"/>
              </a:rPr>
              <a:t> 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ciclo</a:t>
            </a:r>
            <a:r>
              <a:rPr lang="en-US" altLang="en-US" sz="2400" dirty="0">
                <a:ea typeface="ＭＳ Ｐゴシック" panose="020B0600070205080204" pitchFamily="34" charset="-128"/>
              </a:rPr>
              <a:t> de clock),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os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sinais</a:t>
            </a:r>
            <a:r>
              <a:rPr lang="en-US" altLang="en-US" sz="2400" dirty="0">
                <a:ea typeface="ＭＳ Ｐゴシック" panose="020B0600070205080204" pitchFamily="34" charset="-128"/>
              </a:rPr>
              <a:t> de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controle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controlam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duas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coisas</a:t>
            </a:r>
            <a:r>
              <a:rPr lang="en-US" altLang="en-US" sz="2400" dirty="0">
                <a:ea typeface="ＭＳ Ｐゴシック" panose="020B0600070205080204" pitchFamily="34" charset="-128"/>
              </a:rPr>
              <a:t>:</a:t>
            </a:r>
          </a:p>
          <a:p>
            <a:pPr marL="1012825" lvl="3" indent="-342900"/>
            <a:r>
              <a:rPr lang="en-US" altLang="en-US" sz="2000" dirty="0">
                <a:ea typeface="ＭＳ Ｐゴシック" panose="020B0600070205080204" pitchFamily="34" charset="-128"/>
              </a:rPr>
              <a:t>Como o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datapath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deve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processar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os</a:t>
            </a:r>
            <a:r>
              <a:rPr lang="en-US" altLang="en-US" sz="2000" dirty="0">
                <a:ea typeface="ＭＳ Ｐゴシック" panose="020B0600070205080204" pitchFamily="34" charset="-128"/>
              </a:rPr>
              <a:t> dados.</a:t>
            </a:r>
          </a:p>
          <a:p>
            <a:pPr marL="1012825" lvl="3" indent="-342900"/>
            <a:r>
              <a:rPr lang="en-US" altLang="en-US" sz="2000" dirty="0">
                <a:ea typeface="ＭＳ Ｐゴシック" panose="020B0600070205080204" pitchFamily="34" charset="-128"/>
              </a:rPr>
              <a:t>Como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gerar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os</a:t>
            </a:r>
            <a:r>
              <a:rPr lang="en-U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sinais</a:t>
            </a:r>
            <a:r>
              <a:rPr lang="en-US" altLang="en-US" sz="2000" dirty="0">
                <a:ea typeface="ＭＳ Ｐゴシック" panose="020B0600070205080204" pitchFamily="34" charset="-128"/>
              </a:rPr>
              <a:t> de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controle</a:t>
            </a:r>
            <a:r>
              <a:rPr lang="en-US" altLang="en-US" sz="2000" dirty="0">
                <a:ea typeface="ＭＳ Ｐゴシック" panose="020B0600070205080204" pitchFamily="34" charset="-128"/>
              </a:rPr>
              <a:t> para o (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próximo</a:t>
            </a:r>
            <a:r>
              <a:rPr lang="en-US" altLang="en-US" sz="2000" dirty="0">
                <a:ea typeface="ＭＳ Ｐゴシック" panose="020B0600070205080204" pitchFamily="34" charset="-128"/>
              </a:rPr>
              <a:t>)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ciclo</a:t>
            </a:r>
            <a:r>
              <a:rPr lang="en-US" altLang="en-US" sz="2000" dirty="0">
                <a:ea typeface="ＭＳ Ｐゴシック" panose="020B0600070205080204" pitchFamily="34" charset="-128"/>
              </a:rPr>
              <a:t> de clock.</a:t>
            </a:r>
            <a:endParaRPr lang="pt-BR" altLang="en-US" sz="2000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5827" name="Slide Number Placeholder 3">
            <a:extLst>
              <a:ext uri="{FF2B5EF4-FFF2-40B4-BE49-F238E27FC236}">
                <a16:creationId xmlns:a16="http://schemas.microsoft.com/office/drawing/2014/main" id="{1E5C0A16-A3F2-D240-9FDF-60078E1E6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CB6F61F9-49A8-1E40-B99C-9BDE4FC5EF7C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29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641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>
            <a:extLst>
              <a:ext uri="{FF2B5EF4-FFF2-40B4-BE49-F238E27FC236}">
                <a16:creationId xmlns:a16="http://schemas.microsoft.com/office/drawing/2014/main" id="{C7FC9A57-71D8-7545-B64C-B3629DAAE4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506200" cy="717550"/>
          </a:xfrm>
        </p:spPr>
        <p:txBody>
          <a:bodyPr/>
          <a:lstStyle/>
          <a:p>
            <a:r>
              <a:rPr lang="pt-BR" altLang="en-US" sz="3400" dirty="0">
                <a:ea typeface="ＭＳ Ｐゴシック" panose="020B0600070205080204" pitchFamily="34" charset="-128"/>
              </a:rPr>
              <a:t>Relembre: Mecanismo de proc. de instruções muito básico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732A7-0E6C-9147-A543-DB2DA47C29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6950"/>
            <a:ext cx="11506200" cy="5480050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Cada instrução toma um único ciclo de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 para executar.</a:t>
            </a:r>
          </a:p>
          <a:p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O controle de execução é implementado usando apenas lógica </a:t>
            </a:r>
            <a:r>
              <a:rPr lang="pt-BR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combinacional</a:t>
            </a:r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pois a execução não é estagiada, ocorre em um único ciclo.</a:t>
            </a:r>
          </a:p>
          <a:p>
            <a:pPr lvl="1"/>
            <a:r>
              <a:rPr lang="pt-BR" altLang="en-US" i="1" dirty="0">
                <a:ea typeface="ＭＳ Ｐゴシック" panose="020B0600070205080204" pitchFamily="34" charset="-128"/>
              </a:rPr>
              <a:t>Sem atualizações de estado intermediárias e invisíveis ao programador</a:t>
            </a:r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EA = Estado Arquitetural (visível ao programador)</a:t>
            </a:r>
          </a:p>
          <a:p>
            <a:pPr algn="ctr">
              <a:buFont typeface="Wingdings" pitchFamily="2" charset="2"/>
              <a:buNone/>
            </a:pPr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eo</a:t>
            </a: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começo do ciclo de </a:t>
            </a:r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clock</a:t>
            </a:r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r>
              <a:rPr lang="pt-BR" altLang="en-US" dirty="0">
                <a:ea typeface="ＭＳ Ｐゴシック" panose="020B0600070205080204" pitchFamily="34" charset="-128"/>
              </a:rPr>
              <a:t>Processa a instrução em um ciclo</a:t>
            </a:r>
          </a:p>
          <a:p>
            <a:pPr algn="ctr">
              <a:buFont typeface="Wingdings" pitchFamily="2" charset="2"/>
              <a:buNone/>
            </a:pPr>
            <a:endParaRPr lang="pt-BR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algn="ctr">
              <a:buFont typeface="Wingdings" pitchFamily="2" charset="2"/>
              <a:buNone/>
            </a:pPr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EA’ = Estado Arquitetural (</a:t>
            </a:r>
            <a:r>
              <a:rPr lang="pt-BR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programmer</a:t>
            </a:r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visible</a:t>
            </a:r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 no</a:t>
            </a:r>
          </a:p>
          <a:p>
            <a:pPr algn="ctr">
              <a:buFont typeface="Wingdings" pitchFamily="2" charset="2"/>
              <a:buNone/>
            </a:pPr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final do ciclo de </a:t>
            </a:r>
            <a:r>
              <a:rPr lang="pt-BR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</a:p>
          <a:p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1731" name="Slide Number Placeholder 3">
            <a:extLst>
              <a:ext uri="{FF2B5EF4-FFF2-40B4-BE49-F238E27FC236}">
                <a16:creationId xmlns:a16="http://schemas.microsoft.com/office/drawing/2014/main" id="{14E9FCCB-F709-FD4B-8A04-A112BB3649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8C3221-5908-1841-BCF0-87E91A9038EC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1CB1096-0491-1E40-A5E7-A7026E3F1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38600"/>
            <a:ext cx="450850" cy="427038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sz="1800" dirty="0">
              <a:latin typeface="Arial" panose="020B0604020202020204" pitchFamily="34" charset="0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C262B2F-0AC6-E542-8F12-54DCEA8DC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950" y="4922838"/>
            <a:ext cx="450850" cy="427038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>
            <a:extLst>
              <a:ext uri="{FF2B5EF4-FFF2-40B4-BE49-F238E27FC236}">
                <a16:creationId xmlns:a16="http://schemas.microsoft.com/office/drawing/2014/main" id="{6976A965-C082-7043-A6C7-5A7031433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11430000" cy="901700"/>
          </a:xfrm>
        </p:spPr>
        <p:txBody>
          <a:bodyPr anchor="ctr"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Relembre: “Ciclo” de processamento de instruções </a:t>
            </a:r>
          </a:p>
        </p:txBody>
      </p:sp>
      <p:sp>
        <p:nvSpPr>
          <p:cNvPr id="206850" name="Content Placeholder 2">
            <a:extLst>
              <a:ext uri="{FF2B5EF4-FFF2-40B4-BE49-F238E27FC236}">
                <a16:creationId xmlns:a16="http://schemas.microsoft.com/office/drawing/2014/main" id="{8FEA343E-C922-4D4B-B28E-CEFF3AAB89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67200" y="2139950"/>
            <a:ext cx="6019800" cy="2965450"/>
          </a:xfrm>
        </p:spPr>
        <p:txBody>
          <a:bodyPr/>
          <a:lstStyle/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BUSCA (FETCH)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DECODIFICAÇÃO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EVALIAÇÃO DE ENDEREÇO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BUSCA DE OPERANDOS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EXECUÇÃO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ARMAZENAMENTO DE RESULTADO</a:t>
            </a:r>
          </a:p>
        </p:txBody>
      </p:sp>
      <p:sp>
        <p:nvSpPr>
          <p:cNvPr id="206851" name="Slide Number Placeholder 3">
            <a:extLst>
              <a:ext uri="{FF2B5EF4-FFF2-40B4-BE49-F238E27FC236}">
                <a16:creationId xmlns:a16="http://schemas.microsoft.com/office/drawing/2014/main" id="{24632563-EDEF-2E46-8D7B-A6172243D6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78DF8D-433D-074B-A4D9-821ACB7DCD9D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06852" name="Freeform 5">
            <a:extLst>
              <a:ext uri="{FF2B5EF4-FFF2-40B4-BE49-F238E27FC236}">
                <a16:creationId xmlns:a16="http://schemas.microsoft.com/office/drawing/2014/main" id="{217A874E-5BAE-C24B-81F3-3E7260696C4F}"/>
              </a:ext>
            </a:extLst>
          </p:cNvPr>
          <p:cNvSpPr>
            <a:spLocks/>
          </p:cNvSpPr>
          <p:nvPr/>
        </p:nvSpPr>
        <p:spPr bwMode="auto">
          <a:xfrm>
            <a:off x="5384801" y="1768475"/>
            <a:ext cx="423863" cy="3487738"/>
          </a:xfrm>
          <a:custGeom>
            <a:avLst/>
            <a:gdLst>
              <a:gd name="T0" fmla="*/ 422591 w 423916"/>
              <a:gd name="T1" fmla="*/ 2985326 h 3486760"/>
              <a:gd name="T2" fmla="*/ 553 w 423916"/>
              <a:gd name="T3" fmla="*/ 1273 h 3486760"/>
              <a:gd name="T4" fmla="*/ 333062 w 423916"/>
              <a:gd name="T5" fmla="*/ 3295356 h 3486760"/>
              <a:gd name="T6" fmla="*/ 333062 w 423916"/>
              <a:gd name="T7" fmla="*/ 3204930 h 3486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916" h="3486760">
                <a:moveTo>
                  <a:pt x="423916" y="2964468"/>
                </a:moveTo>
                <a:cubicBezTo>
                  <a:pt x="219718" y="1457215"/>
                  <a:pt x="15520" y="-50038"/>
                  <a:pt x="553" y="1273"/>
                </a:cubicBezTo>
                <a:cubicBezTo>
                  <a:pt x="-14414" y="52584"/>
                  <a:pt x="278519" y="2742121"/>
                  <a:pt x="334112" y="3272332"/>
                </a:cubicBezTo>
                <a:cubicBezTo>
                  <a:pt x="389705" y="3802543"/>
                  <a:pt x="334112" y="3182539"/>
                  <a:pt x="334112" y="318253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206853" name="Freeform 1">
            <a:extLst>
              <a:ext uri="{FF2B5EF4-FFF2-40B4-BE49-F238E27FC236}">
                <a16:creationId xmlns:a16="http://schemas.microsoft.com/office/drawing/2014/main" id="{883F8189-B37B-B74F-9264-A8C500FBC761}"/>
              </a:ext>
            </a:extLst>
          </p:cNvPr>
          <p:cNvSpPr>
            <a:spLocks/>
          </p:cNvSpPr>
          <p:nvPr/>
        </p:nvSpPr>
        <p:spPr bwMode="auto">
          <a:xfrm>
            <a:off x="3389313" y="4645026"/>
            <a:ext cx="2863850" cy="1147763"/>
          </a:xfrm>
          <a:custGeom>
            <a:avLst/>
            <a:gdLst>
              <a:gd name="T0" fmla="*/ 2863207 w 2863878"/>
              <a:gd name="T1" fmla="*/ 631058 h 1147614"/>
              <a:gd name="T2" fmla="*/ 2837290 w 2863878"/>
              <a:gd name="T3" fmla="*/ 722048 h 1147614"/>
              <a:gd name="T4" fmla="*/ 2811397 w 2863878"/>
              <a:gd name="T5" fmla="*/ 826028 h 1147614"/>
              <a:gd name="T6" fmla="*/ 2798438 w 2863878"/>
              <a:gd name="T7" fmla="*/ 865022 h 1147614"/>
              <a:gd name="T8" fmla="*/ 2772520 w 2863878"/>
              <a:gd name="T9" fmla="*/ 904016 h 1147614"/>
              <a:gd name="T10" fmla="*/ 2681833 w 2863878"/>
              <a:gd name="T11" fmla="*/ 956015 h 1147614"/>
              <a:gd name="T12" fmla="*/ 2604105 w 2863878"/>
              <a:gd name="T13" fmla="*/ 1008013 h 1147614"/>
              <a:gd name="T14" fmla="*/ 2565229 w 2863878"/>
              <a:gd name="T15" fmla="*/ 1034003 h 1147614"/>
              <a:gd name="T16" fmla="*/ 2539311 w 2863878"/>
              <a:gd name="T17" fmla="*/ 1059997 h 1147614"/>
              <a:gd name="T18" fmla="*/ 2500459 w 2863878"/>
              <a:gd name="T19" fmla="*/ 1072997 h 1147614"/>
              <a:gd name="T20" fmla="*/ 2357937 w 2863878"/>
              <a:gd name="T21" fmla="*/ 1098995 h 1147614"/>
              <a:gd name="T22" fmla="*/ 2241333 w 2863878"/>
              <a:gd name="T23" fmla="*/ 1137992 h 1147614"/>
              <a:gd name="T24" fmla="*/ 2059959 w 2863878"/>
              <a:gd name="T25" fmla="*/ 1150985 h 1147614"/>
              <a:gd name="T26" fmla="*/ 893936 w 2863878"/>
              <a:gd name="T27" fmla="*/ 1111991 h 1147614"/>
              <a:gd name="T28" fmla="*/ 829167 w 2863878"/>
              <a:gd name="T29" fmla="*/ 1086003 h 1147614"/>
              <a:gd name="T30" fmla="*/ 751438 w 2863878"/>
              <a:gd name="T31" fmla="*/ 1034003 h 1147614"/>
              <a:gd name="T32" fmla="*/ 673686 w 2863878"/>
              <a:gd name="T33" fmla="*/ 852024 h 1147614"/>
              <a:gd name="T34" fmla="*/ 479353 w 2863878"/>
              <a:gd name="T35" fmla="*/ 488065 h 1147614"/>
              <a:gd name="T36" fmla="*/ 297979 w 2863878"/>
              <a:gd name="T37" fmla="*/ 124114 h 1147614"/>
              <a:gd name="T38" fmla="*/ 233209 w 2863878"/>
              <a:gd name="T39" fmla="*/ 7132 h 1147614"/>
              <a:gd name="T40" fmla="*/ 297979 w 2863878"/>
              <a:gd name="T41" fmla="*/ 33120 h 1147614"/>
              <a:gd name="T42" fmla="*/ 375707 w 2863878"/>
              <a:gd name="T43" fmla="*/ 124114 h 1147614"/>
              <a:gd name="T44" fmla="*/ 194333 w 2863878"/>
              <a:gd name="T45" fmla="*/ 410077 h 1147614"/>
              <a:gd name="T46" fmla="*/ 0 w 2863878"/>
              <a:gd name="T47" fmla="*/ 436080 h 11476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863878" h="1147614">
                <a:moveTo>
                  <a:pt x="2863878" y="629090"/>
                </a:moveTo>
                <a:cubicBezTo>
                  <a:pt x="2855239" y="659325"/>
                  <a:pt x="2846064" y="689413"/>
                  <a:pt x="2837961" y="719796"/>
                </a:cubicBezTo>
                <a:cubicBezTo>
                  <a:pt x="2828783" y="754211"/>
                  <a:pt x="2823308" y="789670"/>
                  <a:pt x="2812044" y="823460"/>
                </a:cubicBezTo>
                <a:cubicBezTo>
                  <a:pt x="2807724" y="836418"/>
                  <a:pt x="2805194" y="850117"/>
                  <a:pt x="2799085" y="862334"/>
                </a:cubicBezTo>
                <a:cubicBezTo>
                  <a:pt x="2792120" y="876264"/>
                  <a:pt x="2784180" y="890196"/>
                  <a:pt x="2773167" y="901208"/>
                </a:cubicBezTo>
                <a:cubicBezTo>
                  <a:pt x="2750750" y="923623"/>
                  <a:pt x="2707869" y="937792"/>
                  <a:pt x="2682456" y="953039"/>
                </a:cubicBezTo>
                <a:cubicBezTo>
                  <a:pt x="2655746" y="969064"/>
                  <a:pt x="2630621" y="987594"/>
                  <a:pt x="2604704" y="1004871"/>
                </a:cubicBezTo>
                <a:cubicBezTo>
                  <a:pt x="2591745" y="1013510"/>
                  <a:pt x="2576841" y="1019775"/>
                  <a:pt x="2565828" y="1030787"/>
                </a:cubicBezTo>
                <a:cubicBezTo>
                  <a:pt x="2557189" y="1039426"/>
                  <a:pt x="2550386" y="1050417"/>
                  <a:pt x="2539910" y="1056703"/>
                </a:cubicBezTo>
                <a:cubicBezTo>
                  <a:pt x="2528197" y="1063730"/>
                  <a:pt x="2514286" y="1066348"/>
                  <a:pt x="2501034" y="1069661"/>
                </a:cubicBezTo>
                <a:cubicBezTo>
                  <a:pt x="2464809" y="1078717"/>
                  <a:pt x="2393151" y="1089800"/>
                  <a:pt x="2358488" y="1095577"/>
                </a:cubicBezTo>
                <a:cubicBezTo>
                  <a:pt x="2319612" y="1108535"/>
                  <a:pt x="2282233" y="1127430"/>
                  <a:pt x="2241860" y="1134451"/>
                </a:cubicBezTo>
                <a:cubicBezTo>
                  <a:pt x="2182128" y="1144839"/>
                  <a:pt x="2121055" y="1148575"/>
                  <a:pt x="2060438" y="1147409"/>
                </a:cubicBezTo>
                <a:cubicBezTo>
                  <a:pt x="1671532" y="1139930"/>
                  <a:pt x="1282914" y="1121493"/>
                  <a:pt x="894152" y="1108535"/>
                </a:cubicBezTo>
                <a:cubicBezTo>
                  <a:pt x="872554" y="1099896"/>
                  <a:pt x="849780" y="1093757"/>
                  <a:pt x="829359" y="1082619"/>
                </a:cubicBezTo>
                <a:cubicBezTo>
                  <a:pt x="802013" y="1067704"/>
                  <a:pt x="751606" y="1030787"/>
                  <a:pt x="751606" y="1030787"/>
                </a:cubicBezTo>
                <a:cubicBezTo>
                  <a:pt x="668400" y="919851"/>
                  <a:pt x="755002" y="1047726"/>
                  <a:pt x="673854" y="849376"/>
                </a:cubicBezTo>
                <a:cubicBezTo>
                  <a:pt x="628342" y="738129"/>
                  <a:pt x="531878" y="586800"/>
                  <a:pt x="479473" y="486553"/>
                </a:cubicBezTo>
                <a:cubicBezTo>
                  <a:pt x="416830" y="366721"/>
                  <a:pt x="359822" y="244014"/>
                  <a:pt x="298051" y="123730"/>
                </a:cubicBezTo>
                <a:cubicBezTo>
                  <a:pt x="277736" y="84171"/>
                  <a:pt x="233257" y="51579"/>
                  <a:pt x="233257" y="7108"/>
                </a:cubicBezTo>
                <a:cubicBezTo>
                  <a:pt x="233257" y="-16154"/>
                  <a:pt x="276453" y="24385"/>
                  <a:pt x="298051" y="33024"/>
                </a:cubicBezTo>
                <a:cubicBezTo>
                  <a:pt x="308470" y="43443"/>
                  <a:pt x="377465" y="108769"/>
                  <a:pt x="375803" y="123730"/>
                </a:cubicBezTo>
                <a:cubicBezTo>
                  <a:pt x="364135" y="228737"/>
                  <a:pt x="301799" y="364050"/>
                  <a:pt x="194381" y="408805"/>
                </a:cubicBezTo>
                <a:cubicBezTo>
                  <a:pt x="134042" y="433945"/>
                  <a:pt x="0" y="434721"/>
                  <a:pt x="0" y="43472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206854" name="Freeform 2">
            <a:extLst>
              <a:ext uri="{FF2B5EF4-FFF2-40B4-BE49-F238E27FC236}">
                <a16:creationId xmlns:a16="http://schemas.microsoft.com/office/drawing/2014/main" id="{0DDC9A8D-F3E9-0F48-B292-41747EAC3E68}"/>
              </a:ext>
            </a:extLst>
          </p:cNvPr>
          <p:cNvSpPr>
            <a:spLocks/>
          </p:cNvSpPr>
          <p:nvPr/>
        </p:nvSpPr>
        <p:spPr bwMode="auto">
          <a:xfrm>
            <a:off x="2146301" y="4081464"/>
            <a:ext cx="3395663" cy="1341437"/>
          </a:xfrm>
          <a:custGeom>
            <a:avLst/>
            <a:gdLst>
              <a:gd name="T0" fmla="*/ 3406652 w 3395186"/>
              <a:gd name="T1" fmla="*/ 917951 h 1341563"/>
              <a:gd name="T2" fmla="*/ 2717523 w 3395186"/>
              <a:gd name="T3" fmla="*/ 1318736 h 1341563"/>
              <a:gd name="T4" fmla="*/ 2717523 w 3395186"/>
              <a:gd name="T5" fmla="*/ 1267024 h 1341563"/>
              <a:gd name="T6" fmla="*/ 2262434 w 3395186"/>
              <a:gd name="T7" fmla="*/ 1176511 h 1341563"/>
              <a:gd name="T8" fmla="*/ 1937372 w 3395186"/>
              <a:gd name="T9" fmla="*/ 1124799 h 1341563"/>
              <a:gd name="T10" fmla="*/ 0 w 3395186"/>
              <a:gd name="T11" fmla="*/ 0 h 13415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95186" h="1341563">
                <a:moveTo>
                  <a:pt x="3395186" y="920015"/>
                </a:moveTo>
                <a:cubicBezTo>
                  <a:pt x="3109014" y="1091708"/>
                  <a:pt x="2822842" y="1263401"/>
                  <a:pt x="2708373" y="1321712"/>
                </a:cubicBezTo>
                <a:cubicBezTo>
                  <a:pt x="2593904" y="1380023"/>
                  <a:pt x="2783965" y="1293636"/>
                  <a:pt x="2708373" y="1269880"/>
                </a:cubicBezTo>
                <a:cubicBezTo>
                  <a:pt x="2632781" y="1246124"/>
                  <a:pt x="2384405" y="1202931"/>
                  <a:pt x="2254818" y="1179175"/>
                </a:cubicBezTo>
                <a:cubicBezTo>
                  <a:pt x="2125231" y="1155419"/>
                  <a:pt x="2306653" y="1323872"/>
                  <a:pt x="1930850" y="1127343"/>
                </a:cubicBezTo>
                <a:cubicBezTo>
                  <a:pt x="1555047" y="930814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D36CDE6-DF65-2A40-98FF-A525F3744252}"/>
              </a:ext>
            </a:extLst>
          </p:cNvPr>
          <p:cNvSpPr/>
          <p:nvPr/>
        </p:nvSpPr>
        <p:spPr bwMode="auto">
          <a:xfrm>
            <a:off x="2438400" y="1371600"/>
            <a:ext cx="2895600" cy="4724400"/>
          </a:xfrm>
          <a:prstGeom prst="arc">
            <a:avLst>
              <a:gd name="adj1" fmla="val 2753529"/>
              <a:gd name="adj2" fmla="val 18472682"/>
            </a:avLst>
          </a:prstGeom>
          <a:noFill/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pt-BR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7844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2">
            <a:extLst>
              <a:ext uri="{FF2B5EF4-FFF2-40B4-BE49-F238E27FC236}">
                <a16:creationId xmlns:a16="http://schemas.microsoft.com/office/drawing/2014/main" id="{C99A7932-017D-C84C-965C-331C7586B69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434975"/>
            <a:ext cx="10896599" cy="762000"/>
          </a:xfrm>
        </p:spPr>
        <p:txBody>
          <a:bodyPr/>
          <a:lstStyle/>
          <a:p>
            <a:pPr eaLnBrk="1" hangingPunct="1"/>
            <a:r>
              <a:rPr lang="pt-BR" altLang="en-US" dirty="0"/>
              <a:t>Processador MIPS </a:t>
            </a:r>
            <a:r>
              <a:rPr lang="pt-BR" altLang="en-US" dirty="0" err="1"/>
              <a:t>Multiciclo</a:t>
            </a:r>
            <a:endParaRPr lang="pt-BR" altLang="en-US" dirty="0"/>
          </a:p>
        </p:txBody>
      </p:sp>
      <p:sp>
        <p:nvSpPr>
          <p:cNvPr id="211970" name="Rectangle 3">
            <a:extLst>
              <a:ext uri="{FF2B5EF4-FFF2-40B4-BE49-F238E27FC236}">
                <a16:creationId xmlns:a16="http://schemas.microsoft.com/office/drawing/2014/main" id="{159D8116-9EEF-8546-9568-6A970858D3AA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685800" y="1362074"/>
            <a:ext cx="11201400" cy="5191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en-US" dirty="0"/>
              <a:t>Microarquitetura de Ciclo Único: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pt-BR" altLang="en-US" dirty="0"/>
              <a:t>Tempo de ciclo determinado pela instrução mais longa (</a:t>
            </a:r>
            <a:r>
              <a:rPr lang="pt-BR" altLang="en-US" dirty="0" err="1">
                <a:latin typeface="Consolas" panose="020B0609020204030204" pitchFamily="49" charset="0"/>
              </a:rPr>
              <a:t>lw</a:t>
            </a:r>
            <a:r>
              <a:rPr lang="pt-BR" altLang="en-US" dirty="0"/>
              <a:t>) </a:t>
            </a:r>
            <a:r>
              <a:rPr lang="pt-BR" altLang="en-US" dirty="0">
                <a:sym typeface="Wingdings" pitchFamily="2" charset="2"/>
              </a:rPr>
              <a:t> </a:t>
            </a:r>
            <a:r>
              <a:rPr lang="pt-BR" altLang="en-US" dirty="0">
                <a:solidFill>
                  <a:srgbClr val="C00000"/>
                </a:solidFill>
                <a:sym typeface="Wingdings" pitchFamily="2" charset="2"/>
              </a:rPr>
              <a:t>baixa frequência de </a:t>
            </a:r>
            <a:r>
              <a:rPr lang="pt-BR" altLang="en-US" dirty="0" err="1">
                <a:solidFill>
                  <a:srgbClr val="C00000"/>
                </a:solidFill>
                <a:sym typeface="Wingdings" pitchFamily="2" charset="2"/>
              </a:rPr>
              <a:t>clock</a:t>
            </a:r>
            <a:r>
              <a:rPr lang="pt-BR" altLang="en-US" dirty="0">
                <a:solidFill>
                  <a:srgbClr val="C00000"/>
                </a:solidFill>
                <a:sym typeface="Wingdings" pitchFamily="2" charset="2"/>
              </a:rPr>
              <a:t>. </a:t>
            </a:r>
            <a:endParaRPr lang="pt-BR" altLang="en-US" dirty="0">
              <a:solidFill>
                <a:srgbClr val="C00000"/>
              </a:solidFill>
            </a:endParaRP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pt-BR" altLang="en-US" dirty="0"/>
              <a:t>Três </a:t>
            </a:r>
            <a:r>
              <a:rPr lang="pt-BR" altLang="en-US" dirty="0" err="1"/>
              <a:t>adder</a:t>
            </a:r>
            <a:r>
              <a:rPr lang="pt-BR" altLang="en-US" dirty="0"/>
              <a:t>/</a:t>
            </a:r>
            <a:r>
              <a:rPr lang="pt-BR" altLang="en-US" dirty="0" err="1"/>
              <a:t>ALUs</a:t>
            </a:r>
            <a:r>
              <a:rPr lang="pt-BR" altLang="en-US" dirty="0"/>
              <a:t> e duas memórias </a:t>
            </a:r>
            <a:r>
              <a:rPr lang="pt-BR" altLang="en-US" dirty="0">
                <a:solidFill>
                  <a:srgbClr val="C00000"/>
                </a:solidFill>
                <a:sym typeface="Wingdings" pitchFamily="2" charset="2"/>
              </a:rPr>
              <a:t> alto custo de hardware.</a:t>
            </a:r>
            <a:endParaRPr lang="pt-BR" altLang="en-US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pt-BR" altLang="en-US" dirty="0"/>
              <a:t>Microarquitetura </a:t>
            </a:r>
            <a:r>
              <a:rPr lang="pt-BR" altLang="en-US" dirty="0" err="1"/>
              <a:t>multiciclo</a:t>
            </a:r>
            <a:r>
              <a:rPr lang="pt-BR" altLang="en-US" dirty="0"/>
              <a:t>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pt-BR" altLang="en-US" dirty="0">
                <a:solidFill>
                  <a:srgbClr val="0432FF"/>
                </a:solidFill>
              </a:rPr>
              <a:t>+ 	Alta frequência de </a:t>
            </a:r>
            <a:r>
              <a:rPr lang="pt-BR" altLang="en-US" dirty="0" err="1">
                <a:solidFill>
                  <a:srgbClr val="0432FF"/>
                </a:solidFill>
              </a:rPr>
              <a:t>clock</a:t>
            </a:r>
            <a:r>
              <a:rPr lang="pt-BR" altLang="en-US" dirty="0">
                <a:solidFill>
                  <a:srgbClr val="0432FF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pt-BR" altLang="en-US" dirty="0">
                <a:solidFill>
                  <a:srgbClr val="0432FF"/>
                </a:solidFill>
              </a:rPr>
              <a:t>+ 	instruções mais simples tomam poucos ciclos de </a:t>
            </a:r>
            <a:r>
              <a:rPr lang="pt-BR" altLang="en-US" dirty="0" err="1">
                <a:solidFill>
                  <a:srgbClr val="0432FF"/>
                </a:solidFill>
              </a:rPr>
              <a:t>clock</a:t>
            </a:r>
            <a:r>
              <a:rPr lang="pt-BR" altLang="en-US" dirty="0">
                <a:solidFill>
                  <a:srgbClr val="0432FF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pt-BR" altLang="en-US" dirty="0">
                <a:solidFill>
                  <a:srgbClr val="0432FF"/>
                </a:solidFill>
              </a:rPr>
              <a:t>+ 	reuso de hardware cara entre múltiplos ciclos de </a:t>
            </a:r>
            <a:r>
              <a:rPr lang="pt-BR" altLang="en-US" dirty="0" err="1">
                <a:solidFill>
                  <a:srgbClr val="0432FF"/>
                </a:solidFill>
              </a:rPr>
              <a:t>clock</a:t>
            </a:r>
            <a:r>
              <a:rPr lang="pt-BR" altLang="en-US" dirty="0">
                <a:solidFill>
                  <a:srgbClr val="0432FF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pt-BR" altLang="en-US" dirty="0">
                <a:solidFill>
                  <a:srgbClr val="C00000"/>
                </a:solidFill>
              </a:rPr>
              <a:t>Overhead de sequenciamento para </a:t>
            </a:r>
            <a:r>
              <a:rPr lang="pt-BR" altLang="en-US" dirty="0" err="1">
                <a:solidFill>
                  <a:srgbClr val="C00000"/>
                </a:solidFill>
              </a:rPr>
              <a:t>salvamente</a:t>
            </a:r>
            <a:r>
              <a:rPr lang="pt-BR" altLang="en-US" dirty="0">
                <a:solidFill>
                  <a:srgbClr val="C00000"/>
                </a:solidFill>
              </a:rPr>
              <a:t> de valores intermediários.</a:t>
            </a:r>
          </a:p>
          <a:p>
            <a:pPr lvl="1" eaLnBrk="1" hangingPunct="1">
              <a:lnSpc>
                <a:spcPct val="90000"/>
              </a:lnSpc>
              <a:buFontTx/>
              <a:buChar char="-"/>
            </a:pPr>
            <a:r>
              <a:rPr lang="pt-BR" altLang="en-US" dirty="0">
                <a:solidFill>
                  <a:srgbClr val="C00000"/>
                </a:solidFill>
              </a:rPr>
              <a:t>Overhead de hardware para armazenamento de resultados intermediários.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dirty="0"/>
              <a:t>O projeto </a:t>
            </a:r>
            <a:r>
              <a:rPr lang="pt-BR" altLang="en-US" dirty="0" err="1"/>
              <a:t>multiciclo</a:t>
            </a:r>
            <a:r>
              <a:rPr lang="pt-BR" altLang="en-US" dirty="0"/>
              <a:t> requer as mesmas etapas de projeto que o projeto de ciclo único : 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 err="1"/>
              <a:t>Datapath</a:t>
            </a:r>
            <a:r>
              <a:rPr lang="pt-BR" altLang="en-US" dirty="0"/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Unidade de controle.</a:t>
            </a:r>
          </a:p>
        </p:txBody>
      </p:sp>
    </p:spTree>
    <p:extLst>
      <p:ext uri="{BB962C8B-B14F-4D97-AF65-F5344CB8AC3E}">
        <p14:creationId xmlns:p14="http://schemas.microsoft.com/office/powerpoint/2010/main" val="500206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itle 1">
            <a:extLst>
              <a:ext uri="{FF2B5EF4-FFF2-40B4-BE49-F238E27FC236}">
                <a16:creationId xmlns:a16="http://schemas.microsoft.com/office/drawing/2014/main" id="{7C9CA46E-6412-B948-AAD0-0894C3D76F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34975"/>
            <a:ext cx="11277599" cy="762000"/>
          </a:xfrm>
        </p:spPr>
        <p:txBody>
          <a:bodyPr/>
          <a:lstStyle/>
          <a:p>
            <a:pPr eaLnBrk="1" hangingPunct="1"/>
            <a:r>
              <a:rPr lang="pt-BR" altLang="en-US" dirty="0"/>
              <a:t>O que queremos otimizar/melhorar?</a:t>
            </a:r>
          </a:p>
        </p:txBody>
      </p:sp>
      <p:sp>
        <p:nvSpPr>
          <p:cNvPr id="216066" name="Content Placeholder 2">
            <a:extLst>
              <a:ext uri="{FF2B5EF4-FFF2-40B4-BE49-F238E27FC236}">
                <a16:creationId xmlns:a16="http://schemas.microsoft.com/office/drawing/2014/main" id="{AE16B744-0D2A-794B-BA00-0E7F134080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62074"/>
            <a:ext cx="11201399" cy="5191125"/>
          </a:xfrm>
        </p:spPr>
        <p:txBody>
          <a:bodyPr/>
          <a:lstStyle/>
          <a:p>
            <a:pPr eaLnBrk="1" hangingPunct="1"/>
            <a:r>
              <a:rPr lang="pt-BR" altLang="en-US" dirty="0"/>
              <a:t>A microarquitetura de ciclo único usa duas memórias.</a:t>
            </a:r>
          </a:p>
          <a:p>
            <a:pPr lvl="1" eaLnBrk="1" hangingPunct="1"/>
            <a:r>
              <a:rPr lang="pt-BR" altLang="en-US" dirty="0"/>
              <a:t>Uma memória para instruções, a outra para dados.</a:t>
            </a:r>
          </a:p>
          <a:p>
            <a:pPr lvl="1" eaLnBrk="1" hangingPunct="1"/>
            <a:r>
              <a:rPr lang="pt-BR" altLang="en-US" dirty="0">
                <a:solidFill>
                  <a:srgbClr val="00B050"/>
                </a:solidFill>
              </a:rPr>
              <a:t>Queremos uma memória unificada para baixar custos.</a:t>
            </a:r>
          </a:p>
          <a:p>
            <a:pPr eaLnBrk="1" hangingPunct="1"/>
            <a:r>
              <a:rPr lang="pt-BR" altLang="en-US" dirty="0"/>
              <a:t>A microarquitetura de ciclo único precisa de três somadores. </a:t>
            </a:r>
          </a:p>
          <a:p>
            <a:pPr lvl="1" eaLnBrk="1" hangingPunct="1"/>
            <a:r>
              <a:rPr lang="pt-BR" altLang="en-US" dirty="0"/>
              <a:t>Um na ULA, um para atualização do PC, e um para cálculo do endereço de desvio (instrução </a:t>
            </a:r>
            <a:r>
              <a:rPr lang="pt-BR" altLang="en-US" dirty="0" err="1"/>
              <a:t>beq</a:t>
            </a:r>
            <a:r>
              <a:rPr lang="pt-BR" altLang="en-US" dirty="0"/>
              <a:t>) </a:t>
            </a:r>
          </a:p>
          <a:p>
            <a:pPr lvl="1" eaLnBrk="1" hangingPunct="1"/>
            <a:r>
              <a:rPr lang="pt-BR" altLang="en-US" dirty="0">
                <a:solidFill>
                  <a:srgbClr val="00B050"/>
                </a:solidFill>
              </a:rPr>
              <a:t>Queremos usar apenas a ULA para todas as operações, a fim de baixar custos.</a:t>
            </a:r>
          </a:p>
          <a:p>
            <a:pPr eaLnBrk="1" hangingPunct="1"/>
            <a:r>
              <a:rPr lang="en-US" altLang="en-US" dirty="0"/>
              <a:t>A </a:t>
            </a:r>
            <a:r>
              <a:rPr lang="en-US" altLang="en-US" dirty="0" err="1"/>
              <a:t>microarquitetura</a:t>
            </a:r>
            <a:r>
              <a:rPr lang="en-US" altLang="en-US" dirty="0"/>
              <a:t> de </a:t>
            </a:r>
            <a:r>
              <a:rPr lang="en-US" altLang="en-US" dirty="0" err="1"/>
              <a:t>ciclo</a:t>
            </a:r>
            <a:r>
              <a:rPr lang="en-US" altLang="en-US" dirty="0"/>
              <a:t> </a:t>
            </a:r>
            <a:r>
              <a:rPr lang="en-US" altLang="en-US" dirty="0" err="1"/>
              <a:t>único</a:t>
            </a:r>
            <a:r>
              <a:rPr lang="pt-BR" altLang="en-US" dirty="0"/>
              <a:t>: cada instrução toma um único ciclo de </a:t>
            </a:r>
            <a:r>
              <a:rPr lang="pt-BR" altLang="en-US" dirty="0" err="1"/>
              <a:t>clock</a:t>
            </a:r>
            <a:r>
              <a:rPr lang="pt-BR" altLang="en-US" dirty="0"/>
              <a:t>.</a:t>
            </a:r>
          </a:p>
          <a:p>
            <a:pPr lvl="1" eaLnBrk="1" hangingPunct="1"/>
            <a:r>
              <a:rPr lang="pt-BR" altLang="en-US" dirty="0"/>
              <a:t>A instrução mais lenta retarda todas instruções, porque o ciclo de </a:t>
            </a:r>
            <a:r>
              <a:rPr lang="pt-BR" altLang="en-US" dirty="0" err="1"/>
              <a:t>clock</a:t>
            </a:r>
            <a:r>
              <a:rPr lang="pt-BR" altLang="en-US" dirty="0"/>
              <a:t> é definido em função dela.</a:t>
            </a:r>
          </a:p>
          <a:p>
            <a:pPr lvl="1" eaLnBrk="1" hangingPunct="1"/>
            <a:r>
              <a:rPr lang="pt-BR" altLang="en-US" dirty="0">
                <a:solidFill>
                  <a:srgbClr val="00B050"/>
                </a:solidFill>
              </a:rPr>
              <a:t>Queremos determinar o tempo de ciclo de </a:t>
            </a:r>
            <a:r>
              <a:rPr lang="pt-BR" altLang="en-US" dirty="0" err="1">
                <a:solidFill>
                  <a:srgbClr val="00B050"/>
                </a:solidFill>
              </a:rPr>
              <a:t>clock</a:t>
            </a:r>
            <a:r>
              <a:rPr lang="pt-BR" altLang="en-US" dirty="0">
                <a:solidFill>
                  <a:srgbClr val="00B050"/>
                </a:solidFill>
              </a:rPr>
              <a:t> independentemente do tempo de processamento de instruções.</a:t>
            </a:r>
          </a:p>
          <a:p>
            <a:pPr lvl="2" eaLnBrk="1" hangingPunct="1"/>
            <a:r>
              <a:rPr lang="pt-BR" altLang="en-US" dirty="0"/>
              <a:t>Divida cada instrução em vários ciclos de </a:t>
            </a:r>
            <a:r>
              <a:rPr lang="pt-BR" altLang="en-US" dirty="0" err="1"/>
              <a:t>clock</a:t>
            </a:r>
            <a:endParaRPr lang="pt-BR" altLang="en-US" dirty="0"/>
          </a:p>
          <a:p>
            <a:pPr lvl="2" eaLnBrk="1" hangingPunct="1"/>
            <a:r>
              <a:rPr lang="pt-BR" altLang="en-US" dirty="0"/>
              <a:t>Instruções mais simples podem ser muito rápidas (em comparação com as mais lentas).</a:t>
            </a:r>
          </a:p>
        </p:txBody>
      </p:sp>
    </p:spTree>
    <p:extLst>
      <p:ext uri="{BB962C8B-B14F-4D97-AF65-F5344CB8AC3E}">
        <p14:creationId xmlns:p14="http://schemas.microsoft.com/office/powerpoint/2010/main" val="3237192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4">
            <a:extLst>
              <a:ext uri="{FF2B5EF4-FFF2-40B4-BE49-F238E27FC236}">
                <a16:creationId xmlns:a16="http://schemas.microsoft.com/office/drawing/2014/main" id="{5985CECB-6A9D-644B-8C92-7561802C7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10744200" cy="1752600"/>
          </a:xfrm>
        </p:spPr>
        <p:txBody>
          <a:bodyPr/>
          <a:lstStyle/>
          <a:p>
            <a:pPr algn="ctr"/>
            <a:r>
              <a:rPr lang="en-US" altLang="en-US" dirty="0">
                <a:ea typeface="ＭＳ Ｐゴシック" panose="020B0600070205080204" pitchFamily="34" charset="-128"/>
              </a:rPr>
              <a:t>Datapath </a:t>
            </a:r>
            <a:r>
              <a:rPr lang="en-US" altLang="en-US" dirty="0" err="1">
                <a:ea typeface="ＭＳ Ｐゴシック" panose="020B0600070205080204" pitchFamily="34" charset="-128"/>
              </a:rPr>
              <a:t>Multiciclo</a:t>
            </a: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208898" name="Subtitle 5">
            <a:extLst>
              <a:ext uri="{FF2B5EF4-FFF2-40B4-BE49-F238E27FC236}">
                <a16:creationId xmlns:a16="http://schemas.microsoft.com/office/drawing/2014/main" id="{1A859925-8036-F946-8F25-2508BF16FE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E5FE0FEE-64D8-214B-8C5F-6DF4FD6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1CA9A990-6A81-D84D-95A8-A48D3F1CDA53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33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2855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2">
            <a:extLst>
              <a:ext uri="{FF2B5EF4-FFF2-40B4-BE49-F238E27FC236}">
                <a16:creationId xmlns:a16="http://schemas.microsoft.com/office/drawing/2014/main" id="{06126CFB-9EDF-234A-92FC-993D3064C57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</p:txBody>
      </p:sp>
      <p:sp>
        <p:nvSpPr>
          <p:cNvPr id="218114" name="Rectangle 3">
            <a:extLst>
              <a:ext uri="{FF2B5EF4-FFF2-40B4-BE49-F238E27FC236}">
                <a16:creationId xmlns:a16="http://schemas.microsoft.com/office/drawing/2014/main" id="{83594949-2046-D34B-8461-CF014A6F12E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434975"/>
            <a:ext cx="10744200" cy="762000"/>
          </a:xfrm>
        </p:spPr>
        <p:txBody>
          <a:bodyPr/>
          <a:lstStyle/>
          <a:p>
            <a:pPr eaLnBrk="1" hangingPunct="1"/>
            <a:r>
              <a:rPr lang="pt-BR" altLang="en-US" dirty="0" err="1"/>
              <a:t>Datapath</a:t>
            </a:r>
            <a:r>
              <a:rPr lang="pt-BR" altLang="en-US" dirty="0"/>
              <a:t> </a:t>
            </a:r>
            <a:r>
              <a:rPr lang="pt-BR" altLang="en-US" dirty="0" err="1"/>
              <a:t>Multiciclo</a:t>
            </a:r>
            <a:r>
              <a:rPr lang="pt-BR" altLang="en-US" dirty="0"/>
              <a:t>: busca de instrução (</a:t>
            </a:r>
            <a:r>
              <a:rPr lang="pt-BR" altLang="en-US" dirty="0" err="1"/>
              <a:t>Fetch</a:t>
            </a:r>
            <a:r>
              <a:rPr lang="pt-BR" altLang="en-US" dirty="0"/>
              <a:t>)</a:t>
            </a:r>
          </a:p>
        </p:txBody>
      </p:sp>
      <p:sp>
        <p:nvSpPr>
          <p:cNvPr id="218115" name="Content Placeholder 1">
            <a:extLst>
              <a:ext uri="{FF2B5EF4-FFF2-40B4-BE49-F238E27FC236}">
                <a16:creationId xmlns:a16="http://schemas.microsoft.com/office/drawing/2014/main" id="{8887E206-8732-4C47-8A45-C8B865E6FD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362076"/>
            <a:ext cx="10820400" cy="1152525"/>
          </a:xfrm>
        </p:spPr>
        <p:txBody>
          <a:bodyPr/>
          <a:lstStyle/>
          <a:p>
            <a:pPr eaLnBrk="1" hangingPunct="1"/>
            <a:r>
              <a:rPr lang="pt-BR" altLang="en-US" dirty="0"/>
              <a:t>O </a:t>
            </a:r>
            <a:r>
              <a:rPr lang="pt-BR" altLang="en-US" dirty="0" err="1"/>
              <a:t>fetch</a:t>
            </a:r>
            <a:r>
              <a:rPr lang="pt-BR" altLang="en-US" dirty="0"/>
              <a:t> é o mesmo para todas as instruções.</a:t>
            </a:r>
          </a:p>
          <a:p>
            <a:pPr lvl="1" eaLnBrk="1" hangingPunct="1"/>
            <a:r>
              <a:rPr lang="pt-BR" altLang="en-US" dirty="0"/>
              <a:t>Passo 1: no primeiro ciclo de </a:t>
            </a:r>
            <a:r>
              <a:rPr lang="pt-BR" altLang="en-US" dirty="0" err="1"/>
              <a:t>clock</a:t>
            </a:r>
            <a:r>
              <a:rPr lang="pt-BR" altLang="en-US" dirty="0"/>
              <a:t> ocorre a busca da instrução</a:t>
            </a:r>
          </a:p>
          <a:p>
            <a:pPr eaLnBrk="1" hangingPunct="1"/>
            <a:endParaRPr lang="pt-BR" altLang="en-US" dirty="0"/>
          </a:p>
        </p:txBody>
      </p:sp>
      <p:sp>
        <p:nvSpPr>
          <p:cNvPr id="218116" name="Rectangle 4">
            <a:extLst>
              <a:ext uri="{FF2B5EF4-FFF2-40B4-BE49-F238E27FC236}">
                <a16:creationId xmlns:a16="http://schemas.microsoft.com/office/drawing/2014/main" id="{7FE43BA9-F0B7-6542-96C6-5F65B09F516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b="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18117" name="Object 2">
            <a:extLst>
              <a:ext uri="{FF2B5EF4-FFF2-40B4-BE49-F238E27FC236}">
                <a16:creationId xmlns:a16="http://schemas.microsoft.com/office/drawing/2014/main" id="{8EB76075-6B50-8442-8CAD-FE21D658920F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316578696"/>
              </p:ext>
            </p:extLst>
          </p:nvPr>
        </p:nvGraphicFramePr>
        <p:xfrm>
          <a:off x="812676" y="2952929"/>
          <a:ext cx="10431501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3202900" imgH="8140700" progId="Visio.Drawing.6">
                  <p:embed/>
                </p:oleObj>
              </mc:Choice>
              <mc:Fallback>
                <p:oleObj name="VISIO" r:id="rId7" imgW="23202900" imgH="8140700" progId="Visio.Drawing.6">
                  <p:embed/>
                  <p:pic>
                    <p:nvPicPr>
                      <p:cNvPr id="218117" name="Object 2">
                        <a:extLst>
                          <a:ext uri="{FF2B5EF4-FFF2-40B4-BE49-F238E27FC236}">
                            <a16:creationId xmlns:a16="http://schemas.microsoft.com/office/drawing/2014/main" id="{8EB76075-6B50-8442-8CAD-FE21D65892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676" y="2952929"/>
                        <a:ext cx="10431501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B5EFB70B-D385-0377-E59E-8CE4DD41A539}"/>
              </a:ext>
            </a:extLst>
          </p:cNvPr>
          <p:cNvSpPr txBox="1"/>
          <p:nvPr/>
        </p:nvSpPr>
        <p:spPr>
          <a:xfrm>
            <a:off x="6360315" y="2685871"/>
            <a:ext cx="5374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latin typeface="Garamond" panose="02020404030301010803" pitchFamily="18" charset="0"/>
              </a:rPr>
              <a:t>Necessário, pois o estado do registrador de </a:t>
            </a:r>
          </a:p>
          <a:p>
            <a:pPr algn="ctr"/>
            <a:r>
              <a:rPr lang="pt-BR" sz="2400" dirty="0">
                <a:latin typeface="Garamond" panose="02020404030301010803" pitchFamily="18" charset="0"/>
              </a:rPr>
              <a:t>Instrução deve ser mantido durante toda a </a:t>
            </a:r>
          </a:p>
          <a:p>
            <a:pPr algn="ctr"/>
            <a:r>
              <a:rPr lang="pt-BR" sz="2400" dirty="0">
                <a:latin typeface="Garamond" panose="02020404030301010803" pitchFamily="18" charset="0"/>
              </a:rPr>
              <a:t>execução da instrução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86F0CD-F087-FBC1-1DC1-E6B405B349A6}"/>
              </a:ext>
            </a:extLst>
          </p:cNvPr>
          <p:cNvCxnSpPr>
            <a:stCxn id="26" idx="1"/>
          </p:cNvCxnSpPr>
          <p:nvPr/>
        </p:nvCxnSpPr>
        <p:spPr>
          <a:xfrm flipH="1">
            <a:off x="4876800" y="3286036"/>
            <a:ext cx="1483515" cy="4666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309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4">
            <a:extLst>
              <a:ext uri="{FF2B5EF4-FFF2-40B4-BE49-F238E27FC236}">
                <a16:creationId xmlns:a16="http://schemas.microsoft.com/office/drawing/2014/main" id="{5985CECB-6A9D-644B-8C92-7561802C7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10744200" cy="1752600"/>
          </a:xfrm>
        </p:spPr>
        <p:txBody>
          <a:bodyPr/>
          <a:lstStyle/>
          <a:p>
            <a:pPr algn="ctr"/>
            <a:r>
              <a:rPr lang="en-US" altLang="en-US" dirty="0" err="1"/>
              <a:t>Instrução</a:t>
            </a:r>
            <a:r>
              <a:rPr lang="en-US" altLang="en-US" dirty="0"/>
              <a:t> </a:t>
            </a:r>
            <a:r>
              <a:rPr lang="en-US" altLang="en-US" dirty="0" err="1"/>
              <a:t>lw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8898" name="Subtitle 5">
            <a:extLst>
              <a:ext uri="{FF2B5EF4-FFF2-40B4-BE49-F238E27FC236}">
                <a16:creationId xmlns:a16="http://schemas.microsoft.com/office/drawing/2014/main" id="{1A859925-8036-F946-8F25-2508BF16FE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E5FE0FEE-64D8-214B-8C5F-6DF4FD6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1CA9A990-6A81-D84D-95A8-A48D3F1CDA53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35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0237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Title 4">
            <a:extLst>
              <a:ext uri="{FF2B5EF4-FFF2-40B4-BE49-F238E27FC236}">
                <a16:creationId xmlns:a16="http://schemas.microsoft.com/office/drawing/2014/main" id="{3BC4CAAA-BC0A-ED41-9095-0FA0A60E2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167" y="434975"/>
            <a:ext cx="10977033" cy="762000"/>
          </a:xfrm>
        </p:spPr>
        <p:txBody>
          <a:bodyPr/>
          <a:lstStyle/>
          <a:p>
            <a:pPr eaLnBrk="1" hangingPunct="1"/>
            <a:r>
              <a:rPr lang="pt-BR" altLang="en-US" dirty="0"/>
              <a:t>Processador </a:t>
            </a:r>
            <a:r>
              <a:rPr lang="pt-BR" altLang="en-US" dirty="0" err="1"/>
              <a:t>Multiciclo</a:t>
            </a:r>
            <a:r>
              <a:rPr lang="pt-BR" altLang="en-US" dirty="0"/>
              <a:t>: Instrução </a:t>
            </a:r>
            <a:r>
              <a:rPr lang="pt-BR" altLang="en-US" dirty="0" err="1"/>
              <a:t>lw</a:t>
            </a:r>
            <a:endParaRPr lang="pt-BR" altLang="en-US" dirty="0"/>
          </a:p>
        </p:txBody>
      </p:sp>
      <p:sp>
        <p:nvSpPr>
          <p:cNvPr id="217090" name="Content Placeholder 5">
            <a:extLst>
              <a:ext uri="{FF2B5EF4-FFF2-40B4-BE49-F238E27FC236}">
                <a16:creationId xmlns:a16="http://schemas.microsoft.com/office/drawing/2014/main" id="{43391231-880F-164E-9ACC-673719E579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en-US" dirty="0"/>
              <a:t>Considere a seguinte instrução: </a:t>
            </a:r>
            <a:r>
              <a:rPr lang="pt-BR" altLang="en-US" dirty="0" err="1">
                <a:latin typeface="Consolas" panose="020B0609020204030204" pitchFamily="49" charset="0"/>
              </a:rPr>
              <a:t>lw</a:t>
            </a:r>
            <a:r>
              <a:rPr lang="pt-BR" altLang="en-US" dirty="0">
                <a:latin typeface="Consolas" panose="020B0609020204030204" pitchFamily="49" charset="0"/>
              </a:rPr>
              <a:t> $t0, 0x20($t1)</a:t>
            </a:r>
          </a:p>
          <a:p>
            <a:pPr eaLnBrk="1" hangingPunct="1"/>
            <a:endParaRPr lang="pt-BR" altLang="en-US" dirty="0"/>
          </a:p>
          <a:p>
            <a:pPr marL="0" indent="0" eaLnBrk="1" hangingPunct="1">
              <a:buNone/>
            </a:pPr>
            <a:endParaRPr lang="pt-BR" altLang="en-US" dirty="0"/>
          </a:p>
          <a:p>
            <a:pPr eaLnBrk="1" hangingPunct="1"/>
            <a:r>
              <a:rPr lang="pt-BR" altLang="en-US" dirty="0"/>
              <a:t>Trata-se de uma instrução tipo-</a:t>
            </a:r>
            <a:r>
              <a:rPr lang="pt-BR" altLang="en-US" dirty="0" err="1"/>
              <a:t>I</a:t>
            </a:r>
            <a:r>
              <a:rPr lang="pt-BR" altLang="en-US" dirty="0"/>
              <a:t> que para ser executada precisamos:</a:t>
            </a:r>
          </a:p>
          <a:p>
            <a:pPr lvl="1" eaLnBrk="1" hangingPunct="1"/>
            <a:r>
              <a:rPr lang="pt-BR" altLang="en-US" dirty="0"/>
              <a:t>Ler a instrução da memória</a:t>
            </a:r>
          </a:p>
          <a:p>
            <a:pPr lvl="1" eaLnBrk="1" hangingPunct="1"/>
            <a:r>
              <a:rPr lang="pt-BR" altLang="en-US" dirty="0"/>
              <a:t>Ler o registrador  </a:t>
            </a:r>
            <a:r>
              <a:rPr lang="pt-BR" altLang="en-US" b="1" dirty="0">
                <a:latin typeface="Consolas" panose="020B0609020204030204" pitchFamily="49" charset="0"/>
              </a:rPr>
              <a:t>$t1</a:t>
            </a:r>
            <a:r>
              <a:rPr lang="pt-BR" altLang="en-US" b="1" dirty="0"/>
              <a:t> </a:t>
            </a:r>
            <a:r>
              <a:rPr lang="pt-BR" altLang="en-US" dirty="0"/>
              <a:t> do Register File</a:t>
            </a:r>
          </a:p>
          <a:p>
            <a:pPr lvl="1" eaLnBrk="1" hangingPunct="1"/>
            <a:r>
              <a:rPr lang="pt-BR" altLang="en-US" dirty="0"/>
              <a:t>Adicionar o valor imediato (</a:t>
            </a:r>
            <a:r>
              <a:rPr lang="pt-BR" altLang="en-US" b="1" dirty="0">
                <a:latin typeface="Consolas" panose="020B0609020204030204" pitchFamily="49" charset="0"/>
              </a:rPr>
              <a:t>0x20</a:t>
            </a:r>
            <a:r>
              <a:rPr lang="pt-BR" altLang="en-US" dirty="0"/>
              <a:t>) ao valor em </a:t>
            </a:r>
            <a:r>
              <a:rPr lang="pt-BR" altLang="en-US" b="1" dirty="0">
                <a:latin typeface="Consolas" panose="020B0609020204030204" pitchFamily="49" charset="0"/>
              </a:rPr>
              <a:t>$t1</a:t>
            </a:r>
            <a:r>
              <a:rPr lang="pt-BR" altLang="en-US" dirty="0"/>
              <a:t> para calcular o endereço de memória.</a:t>
            </a:r>
          </a:p>
          <a:p>
            <a:pPr lvl="1" eaLnBrk="1" hangingPunct="1"/>
            <a:r>
              <a:rPr lang="pt-BR" altLang="en-US" dirty="0"/>
              <a:t>Ler da memória o conteúdo do endereço calculado.</a:t>
            </a:r>
          </a:p>
          <a:p>
            <a:pPr lvl="1" eaLnBrk="1" hangingPunct="1"/>
            <a:r>
              <a:rPr lang="pt-BR" altLang="en-US" dirty="0"/>
              <a:t>Escrever para o registrador </a:t>
            </a:r>
            <a:r>
              <a:rPr lang="pt-BR" altLang="en-US" b="1" dirty="0">
                <a:latin typeface="Consolas" panose="020B0609020204030204" pitchFamily="49" charset="0"/>
              </a:rPr>
              <a:t>$t0 </a:t>
            </a:r>
            <a:r>
              <a:rPr lang="pt-BR" altLang="en-US" dirty="0">
                <a:latin typeface="Consolas" panose="020B0609020204030204" pitchFamily="49" charset="0"/>
              </a:rPr>
              <a:t>este conteúdo.</a:t>
            </a:r>
            <a:endParaRPr lang="pt-BR" alt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598BF96-0F43-6AAE-6E13-FC0ACCED38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2798227"/>
              </p:ext>
            </p:extLst>
          </p:nvPr>
        </p:nvGraphicFramePr>
        <p:xfrm>
          <a:off x="4657725" y="20955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547600" imgH="3048000" progId="Visio.Drawing.6">
                  <p:embed/>
                </p:oleObj>
              </mc:Choice>
              <mc:Fallback>
                <p:oleObj name="VISIO" r:id="rId3" imgW="12547600" imgH="3048000" progId="Visio.Drawing.6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31B4A6A-A493-A4E5-A7C5-D20EA87546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5" y="20955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2C6E013-15EF-CF2F-6D03-E5ADCA09B9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67400" y="1828800"/>
            <a:ext cx="923924" cy="723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Connector 10">
            <a:extLst>
              <a:ext uri="{FF2B5EF4-FFF2-40B4-BE49-F238E27FC236}">
                <a16:creationId xmlns:a16="http://schemas.microsoft.com/office/drawing/2014/main" id="{9E15F21F-9A66-9858-9B33-7E3E7519C7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91324" y="1828800"/>
            <a:ext cx="1447800" cy="723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1ED6FA02-D5C7-A6AF-822A-8D06AA763A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05524" y="1828800"/>
            <a:ext cx="1285876" cy="723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63398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2">
            <a:extLst>
              <a:ext uri="{FF2B5EF4-FFF2-40B4-BE49-F238E27FC236}">
                <a16:creationId xmlns:a16="http://schemas.microsoft.com/office/drawing/2014/main" id="{06126CFB-9EDF-234A-92FC-993D3064C57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</p:txBody>
      </p:sp>
      <p:sp>
        <p:nvSpPr>
          <p:cNvPr id="218114" name="Rectangle 3">
            <a:extLst>
              <a:ext uri="{FF2B5EF4-FFF2-40B4-BE49-F238E27FC236}">
                <a16:creationId xmlns:a16="http://schemas.microsoft.com/office/drawing/2014/main" id="{83594949-2046-D34B-8461-CF014A6F12E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10744200" cy="762000"/>
          </a:xfrm>
        </p:spPr>
        <p:txBody>
          <a:bodyPr/>
          <a:lstStyle/>
          <a:p>
            <a:pPr eaLnBrk="1" hangingPunct="1"/>
            <a:r>
              <a:rPr lang="pt-BR" altLang="en-US" dirty="0" err="1"/>
              <a:t>Datapath</a:t>
            </a:r>
            <a:r>
              <a:rPr lang="pt-BR" altLang="en-US" dirty="0"/>
              <a:t> </a:t>
            </a:r>
            <a:r>
              <a:rPr lang="pt-BR" altLang="en-US" dirty="0" err="1"/>
              <a:t>Multiciclo</a:t>
            </a:r>
            <a:r>
              <a:rPr lang="pt-BR" altLang="en-US" dirty="0"/>
              <a:t>: leitura do registrador </a:t>
            </a:r>
            <a:r>
              <a:rPr lang="pt-BR" altLang="en-US" dirty="0" err="1"/>
              <a:t>rs</a:t>
            </a:r>
            <a:endParaRPr lang="pt-BR" altLang="en-US" dirty="0"/>
          </a:p>
        </p:txBody>
      </p:sp>
      <p:sp>
        <p:nvSpPr>
          <p:cNvPr id="218115" name="Content Placeholder 1">
            <a:extLst>
              <a:ext uri="{FF2B5EF4-FFF2-40B4-BE49-F238E27FC236}">
                <a16:creationId xmlns:a16="http://schemas.microsoft.com/office/drawing/2014/main" id="{8887E206-8732-4C47-8A45-C8B865E6FD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990600"/>
            <a:ext cx="10820400" cy="1152525"/>
          </a:xfrm>
        </p:spPr>
        <p:txBody>
          <a:bodyPr/>
          <a:lstStyle/>
          <a:p>
            <a:pPr eaLnBrk="1" hangingPunct="1"/>
            <a:r>
              <a:rPr lang="pt-BR" altLang="en-US" dirty="0"/>
              <a:t>Passo 2a: </a:t>
            </a:r>
            <a:r>
              <a:rPr lang="pt-BR" altLang="en-US" b="0" dirty="0"/>
              <a:t>no segundo ciclo de </a:t>
            </a:r>
            <a:r>
              <a:rPr lang="pt-BR" altLang="en-US" b="0" dirty="0" err="1"/>
              <a:t>clock</a:t>
            </a:r>
            <a:r>
              <a:rPr lang="pt-BR" altLang="en-US" b="0" dirty="0"/>
              <a:t> o registrador </a:t>
            </a:r>
            <a:r>
              <a:rPr lang="pt-BR" altLang="en-US" b="0" dirty="0" err="1"/>
              <a:t>rs</a:t>
            </a:r>
            <a:r>
              <a:rPr lang="pt-BR" altLang="en-US" b="0" dirty="0"/>
              <a:t> ($t1) é lido do Register File e no final do ciclo armazenado no registrador A. </a:t>
            </a:r>
          </a:p>
          <a:p>
            <a:pPr eaLnBrk="1" hangingPunct="1"/>
            <a:endParaRPr lang="pt-BR" altLang="en-US" dirty="0"/>
          </a:p>
        </p:txBody>
      </p:sp>
      <p:sp>
        <p:nvSpPr>
          <p:cNvPr id="218116" name="Rectangle 4">
            <a:extLst>
              <a:ext uri="{FF2B5EF4-FFF2-40B4-BE49-F238E27FC236}">
                <a16:creationId xmlns:a16="http://schemas.microsoft.com/office/drawing/2014/main" id="{7FE43BA9-F0B7-6542-96C6-5F65B09F516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b="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18118" name="Rectangle 6">
            <a:extLst>
              <a:ext uri="{FF2B5EF4-FFF2-40B4-BE49-F238E27FC236}">
                <a16:creationId xmlns:a16="http://schemas.microsoft.com/office/drawing/2014/main" id="{01F6187F-10ED-8B4D-A370-AABD9757D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9262"/>
            <a:ext cx="118872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1800" dirty="0" err="1">
                <a:latin typeface="Consolas" panose="020B0609020204030204" pitchFamily="49" charset="0"/>
              </a:rPr>
              <a:t>lw</a:t>
            </a:r>
            <a:r>
              <a:rPr lang="pt-BR" altLang="en-US" sz="1800" dirty="0">
                <a:latin typeface="Consolas" panose="020B0609020204030204" pitchFamily="49" charset="0"/>
              </a:rPr>
              <a:t> $t0, 0x20($t1): 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Carrega a palavra de memória na localização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rs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imm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no o registrador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rt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graphicFrame>
        <p:nvGraphicFramePr>
          <p:cNvPr id="218119" name="Object 3">
            <a:extLst>
              <a:ext uri="{FF2B5EF4-FFF2-40B4-BE49-F238E27FC236}">
                <a16:creationId xmlns:a16="http://schemas.microsoft.com/office/drawing/2014/main" id="{C58D0D63-91CD-E44A-A7C4-1DE319725595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0" y="5875337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2547600" imgH="3048000" progId="Visio.Drawing.6">
                  <p:embed/>
                </p:oleObj>
              </mc:Choice>
              <mc:Fallback>
                <p:oleObj name="VISIO" r:id="rId8" imgW="12547600" imgH="3048000" progId="Visio.Drawing.6">
                  <p:embed/>
                  <p:pic>
                    <p:nvPicPr>
                      <p:cNvPr id="218119" name="Object 3">
                        <a:extLst>
                          <a:ext uri="{FF2B5EF4-FFF2-40B4-BE49-F238E27FC236}">
                            <a16:creationId xmlns:a16="http://schemas.microsoft.com/office/drawing/2014/main" id="{C58D0D63-91CD-E44A-A7C4-1DE3197255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75337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B5993B0-E64C-5FC3-00FB-F5FDAD7987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4366" y="5864622"/>
            <a:ext cx="669635" cy="3837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F5591050-28CA-1834-C9D6-01479C4DD1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09724" y="5839299"/>
            <a:ext cx="1285876" cy="40910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Connector 13">
            <a:extLst>
              <a:ext uri="{FF2B5EF4-FFF2-40B4-BE49-F238E27FC236}">
                <a16:creationId xmlns:a16="http://schemas.microsoft.com/office/drawing/2014/main" id="{917447B1-80F6-D9E3-8B62-679BFBB8B22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90600" y="5791200"/>
            <a:ext cx="1066800" cy="4009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D7E270DB-37DE-FAD3-6C3A-63603D4E4DED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848523526"/>
              </p:ext>
            </p:extLst>
          </p:nvPr>
        </p:nvGraphicFramePr>
        <p:xfrm>
          <a:off x="761999" y="2268788"/>
          <a:ext cx="8222243" cy="2882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3202900" imgH="8140700" progId="Visio.Drawing.6">
                  <p:embed/>
                </p:oleObj>
              </mc:Choice>
              <mc:Fallback>
                <p:oleObj name="VISIO" r:id="rId10" imgW="23202900" imgH="8140700" progId="Visio.Drawing.6">
                  <p:embed/>
                  <p:pic>
                    <p:nvPicPr>
                      <p:cNvPr id="220163" name="Object 2">
                        <a:extLst>
                          <a:ext uri="{FF2B5EF4-FFF2-40B4-BE49-F238E27FC236}">
                            <a16:creationId xmlns:a16="http://schemas.microsoft.com/office/drawing/2014/main" id="{B808706A-8E22-E44B-B297-CA3FA0E6E631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99" y="2268788"/>
                        <a:ext cx="8222243" cy="2882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29E28F-2283-BE68-8519-9046479D4FCE}"/>
              </a:ext>
            </a:extLst>
          </p:cNvPr>
          <p:cNvSpPr txBox="1"/>
          <p:nvPr/>
        </p:nvSpPr>
        <p:spPr>
          <a:xfrm>
            <a:off x="5367663" y="1891282"/>
            <a:ext cx="5610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latin typeface="Garamond" panose="02020404030301010803" pitchFamily="18" charset="0"/>
              </a:rPr>
              <a:t>Elementos de estado não arquiteturais</a:t>
            </a:r>
          </a:p>
          <a:p>
            <a:pPr algn="ctr"/>
            <a:r>
              <a:rPr lang="pt-BR" sz="2400" dirty="0">
                <a:latin typeface="Garamond" panose="02020404030301010803" pitchFamily="18" charset="0"/>
              </a:rPr>
              <a:t>usados para armazenar valores intermediários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03B562-0D9B-5954-1DB7-DCE10EDB595D}"/>
              </a:ext>
            </a:extLst>
          </p:cNvPr>
          <p:cNvCxnSpPr>
            <a:cxnSpLocks/>
          </p:cNvCxnSpPr>
          <p:nvPr/>
        </p:nvCxnSpPr>
        <p:spPr>
          <a:xfrm flipH="1">
            <a:off x="4360586" y="2651041"/>
            <a:ext cx="3916942" cy="85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471367-F479-8B9F-3E07-1A394346F4E9}"/>
              </a:ext>
            </a:extLst>
          </p:cNvPr>
          <p:cNvCxnSpPr>
            <a:cxnSpLocks/>
          </p:cNvCxnSpPr>
          <p:nvPr/>
        </p:nvCxnSpPr>
        <p:spPr>
          <a:xfrm flipH="1">
            <a:off x="7924800" y="2665690"/>
            <a:ext cx="341635" cy="659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9825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2">
            <a:extLst>
              <a:ext uri="{FF2B5EF4-FFF2-40B4-BE49-F238E27FC236}">
                <a16:creationId xmlns:a16="http://schemas.microsoft.com/office/drawing/2014/main" id="{06126CFB-9EDF-234A-92FC-993D3064C57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</p:txBody>
      </p:sp>
      <p:sp>
        <p:nvSpPr>
          <p:cNvPr id="218114" name="Rectangle 3">
            <a:extLst>
              <a:ext uri="{FF2B5EF4-FFF2-40B4-BE49-F238E27FC236}">
                <a16:creationId xmlns:a16="http://schemas.microsoft.com/office/drawing/2014/main" id="{83594949-2046-D34B-8461-CF014A6F12E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2400"/>
            <a:ext cx="10744200" cy="762000"/>
          </a:xfrm>
        </p:spPr>
        <p:txBody>
          <a:bodyPr/>
          <a:lstStyle/>
          <a:p>
            <a:pPr eaLnBrk="1" hangingPunct="1"/>
            <a:r>
              <a:rPr lang="pt-BR" altLang="en-US" dirty="0" err="1"/>
              <a:t>Datapath</a:t>
            </a:r>
            <a:r>
              <a:rPr lang="pt-BR" altLang="en-US" dirty="0"/>
              <a:t> </a:t>
            </a:r>
            <a:r>
              <a:rPr lang="pt-BR" altLang="en-US" dirty="0" err="1"/>
              <a:t>Multiciclo</a:t>
            </a:r>
            <a:r>
              <a:rPr lang="pt-BR" altLang="en-US" dirty="0"/>
              <a:t>: extensão do imediato</a:t>
            </a:r>
          </a:p>
        </p:txBody>
      </p:sp>
      <p:sp>
        <p:nvSpPr>
          <p:cNvPr id="218115" name="Content Placeholder 1">
            <a:extLst>
              <a:ext uri="{FF2B5EF4-FFF2-40B4-BE49-F238E27FC236}">
                <a16:creationId xmlns:a16="http://schemas.microsoft.com/office/drawing/2014/main" id="{8887E206-8732-4C47-8A45-C8B865E6FD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914400"/>
            <a:ext cx="10972800" cy="1152525"/>
          </a:xfrm>
        </p:spPr>
        <p:txBody>
          <a:bodyPr/>
          <a:lstStyle/>
          <a:p>
            <a:pPr algn="just" eaLnBrk="1" hangingPunct="1"/>
            <a:r>
              <a:rPr lang="pt-BR" altLang="en-US" dirty="0"/>
              <a:t>Passo 2b: </a:t>
            </a:r>
            <a:r>
              <a:rPr lang="pt-BR" sz="2400" b="0" dirty="0">
                <a:latin typeface="Garamond" panose="02020404030301010803" pitchFamily="18" charset="0"/>
              </a:rPr>
              <a:t>Paralelamente, no segundo ciclo, o campo imediato (</a:t>
            </a:r>
            <a:r>
              <a:rPr lang="pt-BR" sz="2400" b="0" dirty="0" err="1">
                <a:latin typeface="Garamond" panose="02020404030301010803" pitchFamily="18" charset="0"/>
              </a:rPr>
              <a:t>imm</a:t>
            </a:r>
            <a:r>
              <a:rPr lang="pt-BR" sz="2400" b="0" dirty="0">
                <a:latin typeface="Garamond" panose="02020404030301010803" pitchFamily="18" charset="0"/>
              </a:rPr>
              <a:t>) da instrução é estendido (</a:t>
            </a:r>
            <a:r>
              <a:rPr lang="pt-BR" b="0" dirty="0" err="1">
                <a:latin typeface="Garamond" panose="02020404030301010803" pitchFamily="18" charset="0"/>
              </a:rPr>
              <a:t>s</a:t>
            </a:r>
            <a:r>
              <a:rPr lang="pt-BR" sz="2400" b="0" dirty="0" err="1">
                <a:latin typeface="Garamond" panose="02020404030301010803" pitchFamily="18" charset="0"/>
              </a:rPr>
              <a:t>ign-extended</a:t>
            </a:r>
            <a:r>
              <a:rPr lang="pt-BR" sz="2400" b="0" dirty="0">
                <a:latin typeface="Garamond" panose="02020404030301010803" pitchFamily="18" charset="0"/>
              </a:rPr>
              <a:t>) para 32 bits. Não é necessário armazenar o resultado, porque o campo (</a:t>
            </a:r>
            <a:r>
              <a:rPr lang="pt-BR" sz="2400" b="0" dirty="0" err="1">
                <a:latin typeface="Garamond" panose="02020404030301010803" pitchFamily="18" charset="0"/>
              </a:rPr>
              <a:t>imm</a:t>
            </a:r>
            <a:r>
              <a:rPr lang="pt-BR" sz="2400" b="0" dirty="0">
                <a:latin typeface="Garamond" panose="02020404030301010803" pitchFamily="18" charset="0"/>
              </a:rPr>
              <a:t>) não muda durante a execução de uma instrução.</a:t>
            </a:r>
            <a:endParaRPr lang="pt-BR" altLang="en-US" b="0" dirty="0"/>
          </a:p>
        </p:txBody>
      </p:sp>
      <p:sp>
        <p:nvSpPr>
          <p:cNvPr id="218116" name="Rectangle 4">
            <a:extLst>
              <a:ext uri="{FF2B5EF4-FFF2-40B4-BE49-F238E27FC236}">
                <a16:creationId xmlns:a16="http://schemas.microsoft.com/office/drawing/2014/main" id="{7FE43BA9-F0B7-6542-96C6-5F65B09F516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b="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18118" name="Rectangle 6">
            <a:extLst>
              <a:ext uri="{FF2B5EF4-FFF2-40B4-BE49-F238E27FC236}">
                <a16:creationId xmlns:a16="http://schemas.microsoft.com/office/drawing/2014/main" id="{01F6187F-10ED-8B4D-A370-AABD9757D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9262"/>
            <a:ext cx="118872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1800" dirty="0" err="1">
                <a:latin typeface="Consolas" panose="020B0609020204030204" pitchFamily="49" charset="0"/>
              </a:rPr>
              <a:t>lw</a:t>
            </a:r>
            <a:r>
              <a:rPr lang="pt-BR" altLang="en-US" sz="1800" dirty="0">
                <a:latin typeface="Consolas" panose="020B0609020204030204" pitchFamily="49" charset="0"/>
              </a:rPr>
              <a:t> $t0, 0x20($t1): 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Carrega a palavra de memória na localização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rs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imm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no o registrador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rt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graphicFrame>
        <p:nvGraphicFramePr>
          <p:cNvPr id="218119" name="Object 3">
            <a:extLst>
              <a:ext uri="{FF2B5EF4-FFF2-40B4-BE49-F238E27FC236}">
                <a16:creationId xmlns:a16="http://schemas.microsoft.com/office/drawing/2014/main" id="{C58D0D63-91CD-E44A-A7C4-1DE319725595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0" y="5875337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2547600" imgH="3048000" progId="Visio.Drawing.6">
                  <p:embed/>
                </p:oleObj>
              </mc:Choice>
              <mc:Fallback>
                <p:oleObj name="VISIO" r:id="rId8" imgW="12547600" imgH="3048000" progId="Visio.Drawing.6">
                  <p:embed/>
                  <p:pic>
                    <p:nvPicPr>
                      <p:cNvPr id="218119" name="Object 3">
                        <a:extLst>
                          <a:ext uri="{FF2B5EF4-FFF2-40B4-BE49-F238E27FC236}">
                            <a16:creationId xmlns:a16="http://schemas.microsoft.com/office/drawing/2014/main" id="{C58D0D63-91CD-E44A-A7C4-1DE3197255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75337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B5993B0-E64C-5FC3-00FB-F5FDAD7987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4366" y="5864622"/>
            <a:ext cx="669635" cy="3837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F5591050-28CA-1834-C9D6-01479C4DD1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09724" y="5839299"/>
            <a:ext cx="1285876" cy="40910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Connector 13">
            <a:extLst>
              <a:ext uri="{FF2B5EF4-FFF2-40B4-BE49-F238E27FC236}">
                <a16:creationId xmlns:a16="http://schemas.microsoft.com/office/drawing/2014/main" id="{917447B1-80F6-D9E3-8B62-679BFBB8B22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90600" y="5791200"/>
            <a:ext cx="1066800" cy="4009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D8346A4C-BBB9-4B01-0151-9658CEDA182A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200036116"/>
              </p:ext>
            </p:extLst>
          </p:nvPr>
        </p:nvGraphicFramePr>
        <p:xfrm>
          <a:off x="1708732" y="1909166"/>
          <a:ext cx="7416488" cy="3610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3202900" imgH="11290300" progId="Visio.Drawing.6">
                  <p:embed/>
                </p:oleObj>
              </mc:Choice>
              <mc:Fallback>
                <p:oleObj name="VISIO" r:id="rId10" imgW="23202900" imgH="11290300" progId="Visio.Drawing.6">
                  <p:embed/>
                  <p:pic>
                    <p:nvPicPr>
                      <p:cNvPr id="222210" name="Object 2">
                        <a:extLst>
                          <a:ext uri="{FF2B5EF4-FFF2-40B4-BE49-F238E27FC236}">
                            <a16:creationId xmlns:a16="http://schemas.microsoft.com/office/drawing/2014/main" id="{4C3EBC00-9692-8447-A245-4390E79B5C1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732" y="1909166"/>
                        <a:ext cx="7416488" cy="3610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44313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2">
            <a:extLst>
              <a:ext uri="{FF2B5EF4-FFF2-40B4-BE49-F238E27FC236}">
                <a16:creationId xmlns:a16="http://schemas.microsoft.com/office/drawing/2014/main" id="{06126CFB-9EDF-234A-92FC-993D3064C57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</p:txBody>
      </p:sp>
      <p:sp>
        <p:nvSpPr>
          <p:cNvPr id="218114" name="Rectangle 3">
            <a:extLst>
              <a:ext uri="{FF2B5EF4-FFF2-40B4-BE49-F238E27FC236}">
                <a16:creationId xmlns:a16="http://schemas.microsoft.com/office/drawing/2014/main" id="{83594949-2046-D34B-8461-CF014A6F12E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434975"/>
            <a:ext cx="10744200" cy="762000"/>
          </a:xfrm>
        </p:spPr>
        <p:txBody>
          <a:bodyPr/>
          <a:lstStyle/>
          <a:p>
            <a:pPr eaLnBrk="1" hangingPunct="1"/>
            <a:r>
              <a:rPr lang="pt-BR" altLang="en-US" dirty="0" err="1"/>
              <a:t>Datapath</a:t>
            </a:r>
            <a:r>
              <a:rPr lang="pt-BR" altLang="en-US" dirty="0"/>
              <a:t> </a:t>
            </a:r>
            <a:r>
              <a:rPr lang="pt-BR" altLang="en-US" dirty="0" err="1"/>
              <a:t>Multiciclo</a:t>
            </a:r>
            <a:r>
              <a:rPr lang="pt-BR" altLang="en-US" dirty="0"/>
              <a:t>:  cálculo do endereço de memória</a:t>
            </a:r>
          </a:p>
        </p:txBody>
      </p:sp>
      <p:sp>
        <p:nvSpPr>
          <p:cNvPr id="218115" name="Content Placeholder 1">
            <a:extLst>
              <a:ext uri="{FF2B5EF4-FFF2-40B4-BE49-F238E27FC236}">
                <a16:creationId xmlns:a16="http://schemas.microsoft.com/office/drawing/2014/main" id="{8887E206-8732-4C47-8A45-C8B865E6FD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362076"/>
            <a:ext cx="10820400" cy="1152525"/>
          </a:xfrm>
        </p:spPr>
        <p:txBody>
          <a:bodyPr/>
          <a:lstStyle/>
          <a:p>
            <a:pPr eaLnBrk="1" hangingPunct="1"/>
            <a:r>
              <a:rPr lang="pt-BR" altLang="en-US" dirty="0"/>
              <a:t>Passo 3: </a:t>
            </a:r>
            <a:r>
              <a:rPr lang="pt-BR" altLang="en-US" b="0" dirty="0"/>
              <a:t>no terceiro ciclo de </a:t>
            </a:r>
            <a:r>
              <a:rPr lang="pt-BR" altLang="en-US" b="0" dirty="0" err="1"/>
              <a:t>clock</a:t>
            </a:r>
            <a:r>
              <a:rPr lang="pt-BR" altLang="en-US" b="0" dirty="0"/>
              <a:t> o conteúdo do registrador A é somado com o imediato. No final do ciclo o resultado é armazenado no registrador </a:t>
            </a:r>
            <a:r>
              <a:rPr lang="pt-BR" altLang="en-US" b="0" dirty="0" err="1"/>
              <a:t>ALUOut</a:t>
            </a:r>
            <a:r>
              <a:rPr lang="pt-BR" altLang="en-US" b="0" dirty="0"/>
              <a:t>. </a:t>
            </a:r>
          </a:p>
          <a:p>
            <a:pPr eaLnBrk="1" hangingPunct="1"/>
            <a:endParaRPr lang="pt-BR" altLang="en-US" dirty="0"/>
          </a:p>
        </p:txBody>
      </p:sp>
      <p:sp>
        <p:nvSpPr>
          <p:cNvPr id="218116" name="Rectangle 4">
            <a:extLst>
              <a:ext uri="{FF2B5EF4-FFF2-40B4-BE49-F238E27FC236}">
                <a16:creationId xmlns:a16="http://schemas.microsoft.com/office/drawing/2014/main" id="{7FE43BA9-F0B7-6542-96C6-5F65B09F516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b="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18118" name="Rectangle 6">
            <a:extLst>
              <a:ext uri="{FF2B5EF4-FFF2-40B4-BE49-F238E27FC236}">
                <a16:creationId xmlns:a16="http://schemas.microsoft.com/office/drawing/2014/main" id="{01F6187F-10ED-8B4D-A370-AABD9757D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9262"/>
            <a:ext cx="118872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1800" dirty="0" err="1">
                <a:latin typeface="Consolas" panose="020B0609020204030204" pitchFamily="49" charset="0"/>
              </a:rPr>
              <a:t>lw</a:t>
            </a:r>
            <a:r>
              <a:rPr lang="pt-BR" altLang="en-US" sz="1800" dirty="0">
                <a:latin typeface="Consolas" panose="020B0609020204030204" pitchFamily="49" charset="0"/>
              </a:rPr>
              <a:t> $t0, 0x20($t1): 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Carrega a palavra de memória na localização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rs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imm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no o registrador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rt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graphicFrame>
        <p:nvGraphicFramePr>
          <p:cNvPr id="218119" name="Object 3">
            <a:extLst>
              <a:ext uri="{FF2B5EF4-FFF2-40B4-BE49-F238E27FC236}">
                <a16:creationId xmlns:a16="http://schemas.microsoft.com/office/drawing/2014/main" id="{C58D0D63-91CD-E44A-A7C4-1DE319725595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0" y="5875337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2547600" imgH="3048000" progId="Visio.Drawing.6">
                  <p:embed/>
                </p:oleObj>
              </mc:Choice>
              <mc:Fallback>
                <p:oleObj name="VISIO" r:id="rId8" imgW="12547600" imgH="3048000" progId="Visio.Drawing.6">
                  <p:embed/>
                  <p:pic>
                    <p:nvPicPr>
                      <p:cNvPr id="218119" name="Object 3">
                        <a:extLst>
                          <a:ext uri="{FF2B5EF4-FFF2-40B4-BE49-F238E27FC236}">
                            <a16:creationId xmlns:a16="http://schemas.microsoft.com/office/drawing/2014/main" id="{C58D0D63-91CD-E44A-A7C4-1DE3197255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75337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B5993B0-E64C-5FC3-00FB-F5FDAD7987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4366" y="5864622"/>
            <a:ext cx="669635" cy="3837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F5591050-28CA-1834-C9D6-01479C4DD1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09724" y="5839299"/>
            <a:ext cx="1285876" cy="40910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Connector 13">
            <a:extLst>
              <a:ext uri="{FF2B5EF4-FFF2-40B4-BE49-F238E27FC236}">
                <a16:creationId xmlns:a16="http://schemas.microsoft.com/office/drawing/2014/main" id="{917447B1-80F6-D9E3-8B62-679BFBB8B22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90600" y="5791200"/>
            <a:ext cx="1066800" cy="4009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364AECA4-07E3-1528-E921-64B5F00B0F35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442722116"/>
              </p:ext>
            </p:extLst>
          </p:nvPr>
        </p:nvGraphicFramePr>
        <p:xfrm>
          <a:off x="1159571" y="2139157"/>
          <a:ext cx="9896458" cy="3347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33375600" imgH="11290300" progId="Visio.Drawing.6">
                  <p:embed/>
                </p:oleObj>
              </mc:Choice>
              <mc:Fallback>
                <p:oleObj name="VISIO" r:id="rId10" imgW="33375600" imgH="11290300" progId="Visio.Drawing.6">
                  <p:embed/>
                  <p:pic>
                    <p:nvPicPr>
                      <p:cNvPr id="224258" name="Object 2">
                        <a:extLst>
                          <a:ext uri="{FF2B5EF4-FFF2-40B4-BE49-F238E27FC236}">
                            <a16:creationId xmlns:a16="http://schemas.microsoft.com/office/drawing/2014/main" id="{1A0C9ACF-DB5D-9E4F-A51B-E41A519A87C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571" y="2139157"/>
                        <a:ext cx="9896458" cy="3347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3607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>
            <a:extLst>
              <a:ext uri="{FF2B5EF4-FFF2-40B4-BE49-F238E27FC236}">
                <a16:creationId xmlns:a16="http://schemas.microsoft.com/office/drawing/2014/main" id="{6976A965-C082-7043-A6C7-5A7031433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11430000" cy="901700"/>
          </a:xfrm>
        </p:spPr>
        <p:txBody>
          <a:bodyPr anchor="ctr"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Relembre: “Ciclo” de processamento de instruções </a:t>
            </a:r>
          </a:p>
        </p:txBody>
      </p:sp>
      <p:sp>
        <p:nvSpPr>
          <p:cNvPr id="206850" name="Content Placeholder 2">
            <a:extLst>
              <a:ext uri="{FF2B5EF4-FFF2-40B4-BE49-F238E27FC236}">
                <a16:creationId xmlns:a16="http://schemas.microsoft.com/office/drawing/2014/main" id="{8FEA343E-C922-4D4B-B28E-CEFF3AAB89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67200" y="2139950"/>
            <a:ext cx="6019800" cy="2965450"/>
          </a:xfrm>
        </p:spPr>
        <p:txBody>
          <a:bodyPr/>
          <a:lstStyle/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BUSCA (FETCH)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DECODIFICAÇÃO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EVALIAÇÃO DE ENDEREÇO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BUSCA DE OPERANDOS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EXECUÇÃO</a:t>
            </a:r>
          </a:p>
          <a:p>
            <a:pPr lvl="1"/>
            <a:r>
              <a:rPr lang="pt-BR" altLang="en-US" sz="2600" dirty="0">
                <a:solidFill>
                  <a:srgbClr val="00B050"/>
                </a:solidFill>
                <a:latin typeface="Courier" pitchFamily="2" charset="0"/>
                <a:ea typeface="Courier" pitchFamily="2" charset="0"/>
                <a:cs typeface="Courier" pitchFamily="2" charset="0"/>
              </a:rPr>
              <a:t>ARMAZENAMENTO DE RESULTADO</a:t>
            </a:r>
          </a:p>
        </p:txBody>
      </p:sp>
      <p:sp>
        <p:nvSpPr>
          <p:cNvPr id="206851" name="Slide Number Placeholder 3">
            <a:extLst>
              <a:ext uri="{FF2B5EF4-FFF2-40B4-BE49-F238E27FC236}">
                <a16:creationId xmlns:a16="http://schemas.microsoft.com/office/drawing/2014/main" id="{24632563-EDEF-2E46-8D7B-A6172243D6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78DF8D-433D-074B-A4D9-821ACB7DCD9D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06852" name="Freeform 5">
            <a:extLst>
              <a:ext uri="{FF2B5EF4-FFF2-40B4-BE49-F238E27FC236}">
                <a16:creationId xmlns:a16="http://schemas.microsoft.com/office/drawing/2014/main" id="{217A874E-5BAE-C24B-81F3-3E7260696C4F}"/>
              </a:ext>
            </a:extLst>
          </p:cNvPr>
          <p:cNvSpPr>
            <a:spLocks/>
          </p:cNvSpPr>
          <p:nvPr/>
        </p:nvSpPr>
        <p:spPr bwMode="auto">
          <a:xfrm>
            <a:off x="5384801" y="1768475"/>
            <a:ext cx="423863" cy="3487738"/>
          </a:xfrm>
          <a:custGeom>
            <a:avLst/>
            <a:gdLst>
              <a:gd name="T0" fmla="*/ 422591 w 423916"/>
              <a:gd name="T1" fmla="*/ 2985326 h 3486760"/>
              <a:gd name="T2" fmla="*/ 553 w 423916"/>
              <a:gd name="T3" fmla="*/ 1273 h 3486760"/>
              <a:gd name="T4" fmla="*/ 333062 w 423916"/>
              <a:gd name="T5" fmla="*/ 3295356 h 3486760"/>
              <a:gd name="T6" fmla="*/ 333062 w 423916"/>
              <a:gd name="T7" fmla="*/ 3204930 h 348676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23916" h="3486760">
                <a:moveTo>
                  <a:pt x="423916" y="2964468"/>
                </a:moveTo>
                <a:cubicBezTo>
                  <a:pt x="219718" y="1457215"/>
                  <a:pt x="15520" y="-50038"/>
                  <a:pt x="553" y="1273"/>
                </a:cubicBezTo>
                <a:cubicBezTo>
                  <a:pt x="-14414" y="52584"/>
                  <a:pt x="278519" y="2742121"/>
                  <a:pt x="334112" y="3272332"/>
                </a:cubicBezTo>
                <a:cubicBezTo>
                  <a:pt x="389705" y="3802543"/>
                  <a:pt x="334112" y="3182539"/>
                  <a:pt x="334112" y="318253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206853" name="Freeform 1">
            <a:extLst>
              <a:ext uri="{FF2B5EF4-FFF2-40B4-BE49-F238E27FC236}">
                <a16:creationId xmlns:a16="http://schemas.microsoft.com/office/drawing/2014/main" id="{883F8189-B37B-B74F-9264-A8C500FBC761}"/>
              </a:ext>
            </a:extLst>
          </p:cNvPr>
          <p:cNvSpPr>
            <a:spLocks/>
          </p:cNvSpPr>
          <p:nvPr/>
        </p:nvSpPr>
        <p:spPr bwMode="auto">
          <a:xfrm>
            <a:off x="3389313" y="4645026"/>
            <a:ext cx="2863850" cy="1147763"/>
          </a:xfrm>
          <a:custGeom>
            <a:avLst/>
            <a:gdLst>
              <a:gd name="T0" fmla="*/ 2863207 w 2863878"/>
              <a:gd name="T1" fmla="*/ 631058 h 1147614"/>
              <a:gd name="T2" fmla="*/ 2837290 w 2863878"/>
              <a:gd name="T3" fmla="*/ 722048 h 1147614"/>
              <a:gd name="T4" fmla="*/ 2811397 w 2863878"/>
              <a:gd name="T5" fmla="*/ 826028 h 1147614"/>
              <a:gd name="T6" fmla="*/ 2798438 w 2863878"/>
              <a:gd name="T7" fmla="*/ 865022 h 1147614"/>
              <a:gd name="T8" fmla="*/ 2772520 w 2863878"/>
              <a:gd name="T9" fmla="*/ 904016 h 1147614"/>
              <a:gd name="T10" fmla="*/ 2681833 w 2863878"/>
              <a:gd name="T11" fmla="*/ 956015 h 1147614"/>
              <a:gd name="T12" fmla="*/ 2604105 w 2863878"/>
              <a:gd name="T13" fmla="*/ 1008013 h 1147614"/>
              <a:gd name="T14" fmla="*/ 2565229 w 2863878"/>
              <a:gd name="T15" fmla="*/ 1034003 h 1147614"/>
              <a:gd name="T16" fmla="*/ 2539311 w 2863878"/>
              <a:gd name="T17" fmla="*/ 1059997 h 1147614"/>
              <a:gd name="T18" fmla="*/ 2500459 w 2863878"/>
              <a:gd name="T19" fmla="*/ 1072997 h 1147614"/>
              <a:gd name="T20" fmla="*/ 2357937 w 2863878"/>
              <a:gd name="T21" fmla="*/ 1098995 h 1147614"/>
              <a:gd name="T22" fmla="*/ 2241333 w 2863878"/>
              <a:gd name="T23" fmla="*/ 1137992 h 1147614"/>
              <a:gd name="T24" fmla="*/ 2059959 w 2863878"/>
              <a:gd name="T25" fmla="*/ 1150985 h 1147614"/>
              <a:gd name="T26" fmla="*/ 893936 w 2863878"/>
              <a:gd name="T27" fmla="*/ 1111991 h 1147614"/>
              <a:gd name="T28" fmla="*/ 829167 w 2863878"/>
              <a:gd name="T29" fmla="*/ 1086003 h 1147614"/>
              <a:gd name="T30" fmla="*/ 751438 w 2863878"/>
              <a:gd name="T31" fmla="*/ 1034003 h 1147614"/>
              <a:gd name="T32" fmla="*/ 673686 w 2863878"/>
              <a:gd name="T33" fmla="*/ 852024 h 1147614"/>
              <a:gd name="T34" fmla="*/ 479353 w 2863878"/>
              <a:gd name="T35" fmla="*/ 488065 h 1147614"/>
              <a:gd name="T36" fmla="*/ 297979 w 2863878"/>
              <a:gd name="T37" fmla="*/ 124114 h 1147614"/>
              <a:gd name="T38" fmla="*/ 233209 w 2863878"/>
              <a:gd name="T39" fmla="*/ 7132 h 1147614"/>
              <a:gd name="T40" fmla="*/ 297979 w 2863878"/>
              <a:gd name="T41" fmla="*/ 33120 h 1147614"/>
              <a:gd name="T42" fmla="*/ 375707 w 2863878"/>
              <a:gd name="T43" fmla="*/ 124114 h 1147614"/>
              <a:gd name="T44" fmla="*/ 194333 w 2863878"/>
              <a:gd name="T45" fmla="*/ 410077 h 1147614"/>
              <a:gd name="T46" fmla="*/ 0 w 2863878"/>
              <a:gd name="T47" fmla="*/ 436080 h 114761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863878" h="1147614">
                <a:moveTo>
                  <a:pt x="2863878" y="629090"/>
                </a:moveTo>
                <a:cubicBezTo>
                  <a:pt x="2855239" y="659325"/>
                  <a:pt x="2846064" y="689413"/>
                  <a:pt x="2837961" y="719796"/>
                </a:cubicBezTo>
                <a:cubicBezTo>
                  <a:pt x="2828783" y="754211"/>
                  <a:pt x="2823308" y="789670"/>
                  <a:pt x="2812044" y="823460"/>
                </a:cubicBezTo>
                <a:cubicBezTo>
                  <a:pt x="2807724" y="836418"/>
                  <a:pt x="2805194" y="850117"/>
                  <a:pt x="2799085" y="862334"/>
                </a:cubicBezTo>
                <a:cubicBezTo>
                  <a:pt x="2792120" y="876264"/>
                  <a:pt x="2784180" y="890196"/>
                  <a:pt x="2773167" y="901208"/>
                </a:cubicBezTo>
                <a:cubicBezTo>
                  <a:pt x="2750750" y="923623"/>
                  <a:pt x="2707869" y="937792"/>
                  <a:pt x="2682456" y="953039"/>
                </a:cubicBezTo>
                <a:cubicBezTo>
                  <a:pt x="2655746" y="969064"/>
                  <a:pt x="2630621" y="987594"/>
                  <a:pt x="2604704" y="1004871"/>
                </a:cubicBezTo>
                <a:cubicBezTo>
                  <a:pt x="2591745" y="1013510"/>
                  <a:pt x="2576841" y="1019775"/>
                  <a:pt x="2565828" y="1030787"/>
                </a:cubicBezTo>
                <a:cubicBezTo>
                  <a:pt x="2557189" y="1039426"/>
                  <a:pt x="2550386" y="1050417"/>
                  <a:pt x="2539910" y="1056703"/>
                </a:cubicBezTo>
                <a:cubicBezTo>
                  <a:pt x="2528197" y="1063730"/>
                  <a:pt x="2514286" y="1066348"/>
                  <a:pt x="2501034" y="1069661"/>
                </a:cubicBezTo>
                <a:cubicBezTo>
                  <a:pt x="2464809" y="1078717"/>
                  <a:pt x="2393151" y="1089800"/>
                  <a:pt x="2358488" y="1095577"/>
                </a:cubicBezTo>
                <a:cubicBezTo>
                  <a:pt x="2319612" y="1108535"/>
                  <a:pt x="2282233" y="1127430"/>
                  <a:pt x="2241860" y="1134451"/>
                </a:cubicBezTo>
                <a:cubicBezTo>
                  <a:pt x="2182128" y="1144839"/>
                  <a:pt x="2121055" y="1148575"/>
                  <a:pt x="2060438" y="1147409"/>
                </a:cubicBezTo>
                <a:cubicBezTo>
                  <a:pt x="1671532" y="1139930"/>
                  <a:pt x="1282914" y="1121493"/>
                  <a:pt x="894152" y="1108535"/>
                </a:cubicBezTo>
                <a:cubicBezTo>
                  <a:pt x="872554" y="1099896"/>
                  <a:pt x="849780" y="1093757"/>
                  <a:pt x="829359" y="1082619"/>
                </a:cubicBezTo>
                <a:cubicBezTo>
                  <a:pt x="802013" y="1067704"/>
                  <a:pt x="751606" y="1030787"/>
                  <a:pt x="751606" y="1030787"/>
                </a:cubicBezTo>
                <a:cubicBezTo>
                  <a:pt x="668400" y="919851"/>
                  <a:pt x="755002" y="1047726"/>
                  <a:pt x="673854" y="849376"/>
                </a:cubicBezTo>
                <a:cubicBezTo>
                  <a:pt x="628342" y="738129"/>
                  <a:pt x="531878" y="586800"/>
                  <a:pt x="479473" y="486553"/>
                </a:cubicBezTo>
                <a:cubicBezTo>
                  <a:pt x="416830" y="366721"/>
                  <a:pt x="359822" y="244014"/>
                  <a:pt x="298051" y="123730"/>
                </a:cubicBezTo>
                <a:cubicBezTo>
                  <a:pt x="277736" y="84171"/>
                  <a:pt x="233257" y="51579"/>
                  <a:pt x="233257" y="7108"/>
                </a:cubicBezTo>
                <a:cubicBezTo>
                  <a:pt x="233257" y="-16154"/>
                  <a:pt x="276453" y="24385"/>
                  <a:pt x="298051" y="33024"/>
                </a:cubicBezTo>
                <a:cubicBezTo>
                  <a:pt x="308470" y="43443"/>
                  <a:pt x="377465" y="108769"/>
                  <a:pt x="375803" y="123730"/>
                </a:cubicBezTo>
                <a:cubicBezTo>
                  <a:pt x="364135" y="228737"/>
                  <a:pt x="301799" y="364050"/>
                  <a:pt x="194381" y="408805"/>
                </a:cubicBezTo>
                <a:cubicBezTo>
                  <a:pt x="134042" y="433945"/>
                  <a:pt x="0" y="434721"/>
                  <a:pt x="0" y="43472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206854" name="Freeform 2">
            <a:extLst>
              <a:ext uri="{FF2B5EF4-FFF2-40B4-BE49-F238E27FC236}">
                <a16:creationId xmlns:a16="http://schemas.microsoft.com/office/drawing/2014/main" id="{0DDC9A8D-F3E9-0F48-B292-41747EAC3E68}"/>
              </a:ext>
            </a:extLst>
          </p:cNvPr>
          <p:cNvSpPr>
            <a:spLocks/>
          </p:cNvSpPr>
          <p:nvPr/>
        </p:nvSpPr>
        <p:spPr bwMode="auto">
          <a:xfrm>
            <a:off x="2146301" y="4081464"/>
            <a:ext cx="3395663" cy="1341437"/>
          </a:xfrm>
          <a:custGeom>
            <a:avLst/>
            <a:gdLst>
              <a:gd name="T0" fmla="*/ 3406652 w 3395186"/>
              <a:gd name="T1" fmla="*/ 917951 h 1341563"/>
              <a:gd name="T2" fmla="*/ 2717523 w 3395186"/>
              <a:gd name="T3" fmla="*/ 1318736 h 1341563"/>
              <a:gd name="T4" fmla="*/ 2717523 w 3395186"/>
              <a:gd name="T5" fmla="*/ 1267024 h 1341563"/>
              <a:gd name="T6" fmla="*/ 2262434 w 3395186"/>
              <a:gd name="T7" fmla="*/ 1176511 h 1341563"/>
              <a:gd name="T8" fmla="*/ 1937372 w 3395186"/>
              <a:gd name="T9" fmla="*/ 1124799 h 1341563"/>
              <a:gd name="T10" fmla="*/ 0 w 3395186"/>
              <a:gd name="T11" fmla="*/ 0 h 13415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395186" h="1341563">
                <a:moveTo>
                  <a:pt x="3395186" y="920015"/>
                </a:moveTo>
                <a:cubicBezTo>
                  <a:pt x="3109014" y="1091708"/>
                  <a:pt x="2822842" y="1263401"/>
                  <a:pt x="2708373" y="1321712"/>
                </a:cubicBezTo>
                <a:cubicBezTo>
                  <a:pt x="2593904" y="1380023"/>
                  <a:pt x="2783965" y="1293636"/>
                  <a:pt x="2708373" y="1269880"/>
                </a:cubicBezTo>
                <a:cubicBezTo>
                  <a:pt x="2632781" y="1246124"/>
                  <a:pt x="2384405" y="1202931"/>
                  <a:pt x="2254818" y="1179175"/>
                </a:cubicBezTo>
                <a:cubicBezTo>
                  <a:pt x="2125231" y="1155419"/>
                  <a:pt x="2306653" y="1323872"/>
                  <a:pt x="1930850" y="1127343"/>
                </a:cubicBezTo>
                <a:cubicBezTo>
                  <a:pt x="1555047" y="930814"/>
                  <a:pt x="0" y="0"/>
                  <a:pt x="0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D36CDE6-DF65-2A40-98FF-A525F3744252}"/>
              </a:ext>
            </a:extLst>
          </p:cNvPr>
          <p:cNvSpPr/>
          <p:nvPr/>
        </p:nvSpPr>
        <p:spPr bwMode="auto">
          <a:xfrm>
            <a:off x="2438400" y="1371600"/>
            <a:ext cx="2895600" cy="4724400"/>
          </a:xfrm>
          <a:prstGeom prst="arc">
            <a:avLst>
              <a:gd name="adj1" fmla="val 2753529"/>
              <a:gd name="adj2" fmla="val 18472682"/>
            </a:avLst>
          </a:prstGeom>
          <a:noFill/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pt-BR" dirty="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2">
            <a:extLst>
              <a:ext uri="{FF2B5EF4-FFF2-40B4-BE49-F238E27FC236}">
                <a16:creationId xmlns:a16="http://schemas.microsoft.com/office/drawing/2014/main" id="{06126CFB-9EDF-234A-92FC-993D3064C57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</p:txBody>
      </p:sp>
      <p:sp>
        <p:nvSpPr>
          <p:cNvPr id="218114" name="Rectangle 3">
            <a:extLst>
              <a:ext uri="{FF2B5EF4-FFF2-40B4-BE49-F238E27FC236}">
                <a16:creationId xmlns:a16="http://schemas.microsoft.com/office/drawing/2014/main" id="{83594949-2046-D34B-8461-CF014A6F12E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76200"/>
            <a:ext cx="10744200" cy="762000"/>
          </a:xfrm>
        </p:spPr>
        <p:txBody>
          <a:bodyPr/>
          <a:lstStyle/>
          <a:p>
            <a:pPr eaLnBrk="1" hangingPunct="1"/>
            <a:r>
              <a:rPr lang="pt-BR" altLang="en-US" dirty="0" err="1"/>
              <a:t>Datapath</a:t>
            </a:r>
            <a:r>
              <a:rPr lang="pt-BR" altLang="en-US" dirty="0"/>
              <a:t> </a:t>
            </a:r>
            <a:r>
              <a:rPr lang="pt-BR" altLang="en-US" dirty="0" err="1"/>
              <a:t>Multiciclo</a:t>
            </a:r>
            <a:r>
              <a:rPr lang="pt-BR" altLang="en-US" dirty="0"/>
              <a:t>:  leitura da memória</a:t>
            </a:r>
          </a:p>
        </p:txBody>
      </p:sp>
      <p:sp>
        <p:nvSpPr>
          <p:cNvPr id="218115" name="Content Placeholder 1">
            <a:extLst>
              <a:ext uri="{FF2B5EF4-FFF2-40B4-BE49-F238E27FC236}">
                <a16:creationId xmlns:a16="http://schemas.microsoft.com/office/drawing/2014/main" id="{8887E206-8732-4C47-8A45-C8B865E6FD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838200"/>
            <a:ext cx="11277600" cy="778093"/>
          </a:xfrm>
        </p:spPr>
        <p:txBody>
          <a:bodyPr/>
          <a:lstStyle/>
          <a:p>
            <a:pPr eaLnBrk="1" hangingPunct="1"/>
            <a:r>
              <a:rPr lang="pt-BR" altLang="en-US" dirty="0"/>
              <a:t>Passo 4: </a:t>
            </a:r>
            <a:r>
              <a:rPr lang="pt-BR" b="0" dirty="0"/>
              <a:t>No quarto ciclo de </a:t>
            </a:r>
            <a:r>
              <a:rPr lang="pt-BR" b="0" dirty="0" err="1"/>
              <a:t>clock</a:t>
            </a:r>
            <a:r>
              <a:rPr lang="pt-BR" b="0" dirty="0"/>
              <a:t>, o endereço calculado é usado para ler o dado da memória. O dado lido é armazenado no registrador Data.</a:t>
            </a:r>
            <a:endParaRPr lang="pt-BR" altLang="en-US" b="0" dirty="0"/>
          </a:p>
          <a:p>
            <a:pPr eaLnBrk="1" hangingPunct="1"/>
            <a:endParaRPr lang="pt-BR" altLang="en-US" dirty="0"/>
          </a:p>
        </p:txBody>
      </p:sp>
      <p:sp>
        <p:nvSpPr>
          <p:cNvPr id="218116" name="Rectangle 4">
            <a:extLst>
              <a:ext uri="{FF2B5EF4-FFF2-40B4-BE49-F238E27FC236}">
                <a16:creationId xmlns:a16="http://schemas.microsoft.com/office/drawing/2014/main" id="{7FE43BA9-F0B7-6542-96C6-5F65B09F516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b="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18118" name="Rectangle 6">
            <a:extLst>
              <a:ext uri="{FF2B5EF4-FFF2-40B4-BE49-F238E27FC236}">
                <a16:creationId xmlns:a16="http://schemas.microsoft.com/office/drawing/2014/main" id="{01F6187F-10ED-8B4D-A370-AABD9757D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9262"/>
            <a:ext cx="118872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1800" dirty="0" err="1">
                <a:latin typeface="Consolas" panose="020B0609020204030204" pitchFamily="49" charset="0"/>
              </a:rPr>
              <a:t>lw</a:t>
            </a:r>
            <a:r>
              <a:rPr lang="pt-BR" altLang="en-US" sz="1800" dirty="0">
                <a:latin typeface="Consolas" panose="020B0609020204030204" pitchFamily="49" charset="0"/>
              </a:rPr>
              <a:t> $t0, 0x20($t1): 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Carrega a palavra de memória na localização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rs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imm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no o registrador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rt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graphicFrame>
        <p:nvGraphicFramePr>
          <p:cNvPr id="218119" name="Object 3">
            <a:extLst>
              <a:ext uri="{FF2B5EF4-FFF2-40B4-BE49-F238E27FC236}">
                <a16:creationId xmlns:a16="http://schemas.microsoft.com/office/drawing/2014/main" id="{C58D0D63-91CD-E44A-A7C4-1DE319725595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8340214"/>
              </p:ext>
            </p:extLst>
          </p:nvPr>
        </p:nvGraphicFramePr>
        <p:xfrm>
          <a:off x="0" y="5875337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2547600" imgH="3048000" progId="Visio.Drawing.6">
                  <p:embed/>
                </p:oleObj>
              </mc:Choice>
              <mc:Fallback>
                <p:oleObj name="VISIO" r:id="rId8" imgW="12547600" imgH="3048000" progId="Visio.Drawing.6">
                  <p:embed/>
                  <p:pic>
                    <p:nvPicPr>
                      <p:cNvPr id="218119" name="Object 3">
                        <a:extLst>
                          <a:ext uri="{FF2B5EF4-FFF2-40B4-BE49-F238E27FC236}">
                            <a16:creationId xmlns:a16="http://schemas.microsoft.com/office/drawing/2014/main" id="{C58D0D63-91CD-E44A-A7C4-1DE3197255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75337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B5993B0-E64C-5FC3-00FB-F5FDAD7987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4366" y="5864622"/>
            <a:ext cx="669635" cy="3837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F5591050-28CA-1834-C9D6-01479C4DD1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09724" y="5839299"/>
            <a:ext cx="1285876" cy="40910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Connector 13">
            <a:extLst>
              <a:ext uri="{FF2B5EF4-FFF2-40B4-BE49-F238E27FC236}">
                <a16:creationId xmlns:a16="http://schemas.microsoft.com/office/drawing/2014/main" id="{917447B1-80F6-D9E3-8B62-679BFBB8B22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90600" y="5791200"/>
            <a:ext cx="1066800" cy="4009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89255BBC-83F7-2B33-C433-6710D84E78AE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799815791"/>
              </p:ext>
            </p:extLst>
          </p:nvPr>
        </p:nvGraphicFramePr>
        <p:xfrm>
          <a:off x="611651" y="1672551"/>
          <a:ext cx="10790567" cy="3737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33375600" imgH="11557000" progId="Visio.Drawing.6">
                  <p:embed/>
                </p:oleObj>
              </mc:Choice>
              <mc:Fallback>
                <p:oleObj name="VISIO" r:id="rId10" imgW="33375600" imgH="11557000" progId="Visio.Drawing.6">
                  <p:embed/>
                  <p:pic>
                    <p:nvPicPr>
                      <p:cNvPr id="226306" name="Object 2">
                        <a:extLst>
                          <a:ext uri="{FF2B5EF4-FFF2-40B4-BE49-F238E27FC236}">
                            <a16:creationId xmlns:a16="http://schemas.microsoft.com/office/drawing/2014/main" id="{97E8116C-7B75-1849-A41B-709FD7C704F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651" y="1672551"/>
                        <a:ext cx="10790567" cy="37376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87713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2">
            <a:extLst>
              <a:ext uri="{FF2B5EF4-FFF2-40B4-BE49-F238E27FC236}">
                <a16:creationId xmlns:a16="http://schemas.microsoft.com/office/drawing/2014/main" id="{06126CFB-9EDF-234A-92FC-993D3064C57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pt-BR" altLang="en-US" sz="3200" b="0" dirty="0">
              <a:solidFill>
                <a:srgbClr val="000000"/>
              </a:solidFill>
            </a:endParaRPr>
          </a:p>
        </p:txBody>
      </p:sp>
      <p:sp>
        <p:nvSpPr>
          <p:cNvPr id="218114" name="Rectangle 3">
            <a:extLst>
              <a:ext uri="{FF2B5EF4-FFF2-40B4-BE49-F238E27FC236}">
                <a16:creationId xmlns:a16="http://schemas.microsoft.com/office/drawing/2014/main" id="{83594949-2046-D34B-8461-CF014A6F12E2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76200"/>
            <a:ext cx="10744200" cy="762000"/>
          </a:xfrm>
        </p:spPr>
        <p:txBody>
          <a:bodyPr/>
          <a:lstStyle/>
          <a:p>
            <a:pPr eaLnBrk="1" hangingPunct="1"/>
            <a:r>
              <a:rPr lang="pt-BR" altLang="en-US" dirty="0" err="1"/>
              <a:t>Datapath</a:t>
            </a:r>
            <a:r>
              <a:rPr lang="pt-BR" altLang="en-US" dirty="0"/>
              <a:t> </a:t>
            </a:r>
            <a:r>
              <a:rPr lang="pt-BR" altLang="en-US" dirty="0" err="1"/>
              <a:t>Multiciclo</a:t>
            </a:r>
            <a:r>
              <a:rPr lang="pt-BR" altLang="en-US" dirty="0"/>
              <a:t>:  leitura da memória</a:t>
            </a:r>
          </a:p>
        </p:txBody>
      </p:sp>
      <p:sp>
        <p:nvSpPr>
          <p:cNvPr id="218115" name="Content Placeholder 1">
            <a:extLst>
              <a:ext uri="{FF2B5EF4-FFF2-40B4-BE49-F238E27FC236}">
                <a16:creationId xmlns:a16="http://schemas.microsoft.com/office/drawing/2014/main" id="{8887E206-8732-4C47-8A45-C8B865E6FD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11758748" cy="498991"/>
          </a:xfrm>
        </p:spPr>
        <p:txBody>
          <a:bodyPr/>
          <a:lstStyle/>
          <a:p>
            <a:pPr eaLnBrk="1" hangingPunct="1"/>
            <a:r>
              <a:rPr lang="pt-BR" altLang="en-US" dirty="0"/>
              <a:t>Passo 5: </a:t>
            </a:r>
            <a:r>
              <a:rPr lang="pt-BR" altLang="en-US" b="0" dirty="0"/>
              <a:t>No quinto ciclo de </a:t>
            </a:r>
            <a:r>
              <a:rPr lang="pt-BR" altLang="en-US" b="0" dirty="0" err="1"/>
              <a:t>clock</a:t>
            </a:r>
            <a:r>
              <a:rPr lang="pt-BR" altLang="en-US" b="0" dirty="0"/>
              <a:t>, o conteúdo do registrador Data é armazenado no registrador </a:t>
            </a:r>
            <a:r>
              <a:rPr lang="pt-BR" altLang="en-US" b="0" dirty="0" err="1"/>
              <a:t>rt</a:t>
            </a:r>
            <a:r>
              <a:rPr lang="pt-BR" altLang="en-US" b="0" dirty="0"/>
              <a:t> ($t0) do </a:t>
            </a:r>
            <a:r>
              <a:rPr lang="pt-BR" altLang="en-US" b="0" dirty="0" err="1"/>
              <a:t>register</a:t>
            </a:r>
            <a:r>
              <a:rPr lang="pt-BR" altLang="en-US" b="0" dirty="0"/>
              <a:t> file. </a:t>
            </a:r>
          </a:p>
          <a:p>
            <a:pPr eaLnBrk="1" hangingPunct="1"/>
            <a:endParaRPr lang="pt-BR" altLang="en-US" dirty="0"/>
          </a:p>
        </p:txBody>
      </p:sp>
      <p:sp>
        <p:nvSpPr>
          <p:cNvPr id="218116" name="Rectangle 4">
            <a:extLst>
              <a:ext uri="{FF2B5EF4-FFF2-40B4-BE49-F238E27FC236}">
                <a16:creationId xmlns:a16="http://schemas.microsoft.com/office/drawing/2014/main" id="{7FE43BA9-F0B7-6542-96C6-5F65B09F516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b="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18118" name="Rectangle 6">
            <a:extLst>
              <a:ext uri="{FF2B5EF4-FFF2-40B4-BE49-F238E27FC236}">
                <a16:creationId xmlns:a16="http://schemas.microsoft.com/office/drawing/2014/main" id="{01F6187F-10ED-8B4D-A370-AABD9757D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529262"/>
            <a:ext cx="118872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1800" dirty="0" err="1">
                <a:latin typeface="Consolas" panose="020B0609020204030204" pitchFamily="49" charset="0"/>
              </a:rPr>
              <a:t>lw</a:t>
            </a:r>
            <a:r>
              <a:rPr lang="pt-BR" altLang="en-US" sz="1800" dirty="0">
                <a:latin typeface="Consolas" panose="020B0609020204030204" pitchFamily="49" charset="0"/>
              </a:rPr>
              <a:t> $t0, 0x20($t1): 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Carrega a palavra de memória na localização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rs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imm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no o registrador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rt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graphicFrame>
        <p:nvGraphicFramePr>
          <p:cNvPr id="218119" name="Object 3">
            <a:extLst>
              <a:ext uri="{FF2B5EF4-FFF2-40B4-BE49-F238E27FC236}">
                <a16:creationId xmlns:a16="http://schemas.microsoft.com/office/drawing/2014/main" id="{C58D0D63-91CD-E44A-A7C4-1DE319725595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0" y="5875337"/>
          <a:ext cx="38862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2547600" imgH="3048000" progId="Visio.Drawing.6">
                  <p:embed/>
                </p:oleObj>
              </mc:Choice>
              <mc:Fallback>
                <p:oleObj name="VISIO" r:id="rId8" imgW="12547600" imgH="3048000" progId="Visio.Drawing.6">
                  <p:embed/>
                  <p:pic>
                    <p:nvPicPr>
                      <p:cNvPr id="218119" name="Object 3">
                        <a:extLst>
                          <a:ext uri="{FF2B5EF4-FFF2-40B4-BE49-F238E27FC236}">
                            <a16:creationId xmlns:a16="http://schemas.microsoft.com/office/drawing/2014/main" id="{C58D0D63-91CD-E44A-A7C4-1DE3197255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875337"/>
                        <a:ext cx="38862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B5993B0-E64C-5FC3-00FB-F5FDAD7987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4366" y="5864622"/>
            <a:ext cx="669635" cy="38377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F5591050-28CA-1834-C9D6-01479C4DD1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09724" y="5839299"/>
            <a:ext cx="1285876" cy="40910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Connector 13">
            <a:extLst>
              <a:ext uri="{FF2B5EF4-FFF2-40B4-BE49-F238E27FC236}">
                <a16:creationId xmlns:a16="http://schemas.microsoft.com/office/drawing/2014/main" id="{917447B1-80F6-D9E3-8B62-679BFBB8B22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90600" y="5791200"/>
            <a:ext cx="1066800" cy="40094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F250998C-C05B-CDC1-FFD2-C07C3206D2F7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74901679"/>
              </p:ext>
            </p:extLst>
          </p:nvPr>
        </p:nvGraphicFramePr>
        <p:xfrm>
          <a:off x="128451" y="1489591"/>
          <a:ext cx="11758749" cy="407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33375600" imgH="11557000" progId="Visio.Drawing.6">
                  <p:embed/>
                </p:oleObj>
              </mc:Choice>
              <mc:Fallback>
                <p:oleObj name="VISIO" r:id="rId10" imgW="33375600" imgH="11557000" progId="Visio.Drawing.6">
                  <p:embed/>
                  <p:pic>
                    <p:nvPicPr>
                      <p:cNvPr id="228354" name="Object 2">
                        <a:extLst>
                          <a:ext uri="{FF2B5EF4-FFF2-40B4-BE49-F238E27FC236}">
                            <a16:creationId xmlns:a16="http://schemas.microsoft.com/office/drawing/2014/main" id="{50EE194A-FADE-AB43-A736-87051F99B3B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51" y="1489591"/>
                        <a:ext cx="11758749" cy="4073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66936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397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7378826"/>
              </p:ext>
            </p:extLst>
          </p:nvPr>
        </p:nvGraphicFramePr>
        <p:xfrm>
          <a:off x="4518" y="2057400"/>
          <a:ext cx="12070742" cy="41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730120" imgH="2044080" progId="Visio.Drawing.6">
                  <p:embed/>
                </p:oleObj>
              </mc:Choice>
              <mc:Fallback>
                <p:oleObj name="VISIO" r:id="rId5" imgW="5730120" imgH="2044080" progId="Visio.Drawing.6">
                  <p:embed/>
                  <p:pic>
                    <p:nvPicPr>
                      <p:cNvPr id="12113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8" y="2057400"/>
                        <a:ext cx="12070742" cy="4114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28600" y="914400"/>
            <a:ext cx="11488529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77"/>
              <a:buChar char="§"/>
            </a:pPr>
            <a:r>
              <a:rPr lang="pt-BR" sz="2400" dirty="0">
                <a:latin typeface="Calibri" pitchFamily="34" charset="0"/>
                <a:ea typeface="ＭＳ Ｐゴシック" panose="020B0600070205080204" pitchFamily="34" charset="-128"/>
              </a:rPr>
              <a:t>No primeiro ciclo de </a:t>
            </a:r>
            <a:r>
              <a:rPr lang="pt-BR" sz="2400" dirty="0" err="1">
                <a:latin typeface="Calibri" pitchFamily="34" charset="0"/>
                <a:ea typeface="ＭＳ Ｐゴシック" panose="020B0600070205080204" pitchFamily="34" charset="-128"/>
              </a:rPr>
              <a:t>clock</a:t>
            </a:r>
            <a:r>
              <a:rPr lang="pt-BR" sz="2400" dirty="0">
                <a:latin typeface="Calibri" pitchFamily="34" charset="0"/>
                <a:ea typeface="ＭＳ Ｐゴシック" panose="020B0600070205080204" pitchFamily="34" charset="-128"/>
              </a:rPr>
              <a:t>, a ULA está ociosa e pode ser usada para incrementar o PC. </a:t>
            </a:r>
          </a:p>
          <a:p>
            <a:pPr>
              <a:buFont typeface="Wingdings" pitchFamily="2" charset="77"/>
              <a:buChar char="§"/>
            </a:pPr>
            <a:r>
              <a:rPr lang="pt-BR" sz="2400" dirty="0">
                <a:latin typeface="Calibri" pitchFamily="34" charset="0"/>
                <a:ea typeface="ＭＳ Ｐゴシック" panose="020B0600070205080204" pitchFamily="34" charset="-128"/>
              </a:rPr>
              <a:t>Isso acontece com todas as instruções.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CE0C8-F7A2-6554-15C5-E5F0CA865107}"/>
              </a:ext>
            </a:extLst>
          </p:cNvPr>
          <p:cNvSpPr txBox="1"/>
          <p:nvPr/>
        </p:nvSpPr>
        <p:spPr>
          <a:xfrm>
            <a:off x="152400" y="68760"/>
            <a:ext cx="11811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900" b="1" dirty="0" err="1">
                <a:latin typeface="Garamond" panose="02020404030301010803" pitchFamily="18" charset="0"/>
              </a:rPr>
              <a:t>Datapath</a:t>
            </a:r>
            <a:r>
              <a:rPr lang="pt-BR" sz="3900" b="1" dirty="0">
                <a:latin typeface="Garamond" panose="02020404030301010803" pitchFamily="18" charset="0"/>
              </a:rPr>
              <a:t> </a:t>
            </a:r>
            <a:r>
              <a:rPr lang="pt-BR" sz="3900" b="1" dirty="0" err="1">
                <a:latin typeface="Garamond" panose="02020404030301010803" pitchFamily="18" charset="0"/>
              </a:rPr>
              <a:t>Multiciclo</a:t>
            </a:r>
            <a:r>
              <a:rPr lang="pt-BR" sz="3900" b="1" dirty="0">
                <a:latin typeface="Garamond" panose="02020404030301010803" pitchFamily="18" charset="0"/>
              </a:rPr>
              <a:t>: incremento do </a:t>
            </a:r>
            <a:r>
              <a:rPr lang="pt-BR" sz="3900" b="1" dirty="0">
                <a:latin typeface="Garamond" panose="02020404030301010803" pitchFamily="18" charset="0"/>
                <a:cs typeface="Courier New" panose="02070309020205020404" pitchFamily="49" charset="0"/>
              </a:rPr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395420919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4">
            <a:extLst>
              <a:ext uri="{FF2B5EF4-FFF2-40B4-BE49-F238E27FC236}">
                <a16:creationId xmlns:a16="http://schemas.microsoft.com/office/drawing/2014/main" id="{5985CECB-6A9D-644B-8C92-7561802C7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10744200" cy="1752600"/>
          </a:xfrm>
        </p:spPr>
        <p:txBody>
          <a:bodyPr/>
          <a:lstStyle/>
          <a:p>
            <a:pPr algn="ctr"/>
            <a:r>
              <a:rPr lang="en-US" altLang="en-US" dirty="0" err="1"/>
              <a:t>Instrução</a:t>
            </a:r>
            <a:r>
              <a:rPr lang="en-US" altLang="en-US" dirty="0"/>
              <a:t> </a:t>
            </a:r>
            <a:r>
              <a:rPr lang="en-US" altLang="en-US" dirty="0" err="1"/>
              <a:t>sw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8898" name="Subtitle 5">
            <a:extLst>
              <a:ext uri="{FF2B5EF4-FFF2-40B4-BE49-F238E27FC236}">
                <a16:creationId xmlns:a16="http://schemas.microsoft.com/office/drawing/2014/main" id="{1A859925-8036-F946-8F25-2508BF16FE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E5FE0FEE-64D8-214B-8C5F-6DF4FD6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1CA9A990-6A81-D84D-95A8-A48D3F1CDA53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43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73299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Rectangle 3">
            <a:extLst>
              <a:ext uri="{FF2B5EF4-FFF2-40B4-BE49-F238E27FC236}">
                <a16:creationId xmlns:a16="http://schemas.microsoft.com/office/drawing/2014/main" id="{BA907D4E-8C38-2343-848F-9940AE448F9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529166" y="152400"/>
            <a:ext cx="11281832" cy="762000"/>
          </a:xfrm>
        </p:spPr>
        <p:txBody>
          <a:bodyPr/>
          <a:lstStyle/>
          <a:p>
            <a:pPr eaLnBrk="1" hangingPunct="1"/>
            <a:r>
              <a:rPr lang="pt-BR" altLang="en-US" dirty="0" err="1"/>
              <a:t>Datapath</a:t>
            </a:r>
            <a:r>
              <a:rPr lang="pt-BR" altLang="en-US" dirty="0"/>
              <a:t> </a:t>
            </a:r>
            <a:r>
              <a:rPr lang="pt-BR" altLang="en-US" dirty="0" err="1"/>
              <a:t>Multiciclo</a:t>
            </a:r>
            <a:r>
              <a:rPr lang="pt-BR" altLang="en-US" dirty="0"/>
              <a:t>: </a:t>
            </a:r>
            <a:r>
              <a:rPr lang="pt-BR" altLang="en-US" dirty="0" err="1">
                <a:latin typeface="Consolas" panose="020B0609020204030204" pitchFamily="49" charset="0"/>
              </a:rPr>
              <a:t>sw</a:t>
            </a:r>
            <a:endParaRPr lang="pt-BR" altLang="en-US" dirty="0">
              <a:latin typeface="Consolas" panose="020B0609020204030204" pitchFamily="49" charset="0"/>
            </a:endParaRPr>
          </a:p>
        </p:txBody>
      </p:sp>
      <p:sp>
        <p:nvSpPr>
          <p:cNvPr id="232450" name="Content Placeholder 1">
            <a:extLst>
              <a:ext uri="{FF2B5EF4-FFF2-40B4-BE49-F238E27FC236}">
                <a16:creationId xmlns:a16="http://schemas.microsoft.com/office/drawing/2014/main" id="{12B15E86-7BA2-C745-9399-E5EF946E0D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9166" y="838200"/>
            <a:ext cx="11498429" cy="1371600"/>
          </a:xfrm>
        </p:spPr>
        <p:txBody>
          <a:bodyPr/>
          <a:lstStyle/>
          <a:p>
            <a:pPr eaLnBrk="1" hangingPunct="1"/>
            <a:r>
              <a:rPr lang="pt-BR" altLang="en-US" b="0" dirty="0"/>
              <a:t>No segundo ciclo de </a:t>
            </a:r>
            <a:r>
              <a:rPr lang="pt-BR" altLang="en-US" b="0" dirty="0" err="1"/>
              <a:t>clock</a:t>
            </a:r>
            <a:r>
              <a:rPr lang="pt-BR" altLang="en-US" b="0" dirty="0"/>
              <a:t> os registradores </a:t>
            </a:r>
            <a:r>
              <a:rPr lang="pt-BR" altLang="en-US" b="0" dirty="0" err="1"/>
              <a:t>rs</a:t>
            </a:r>
            <a:r>
              <a:rPr lang="pt-BR" altLang="en-US" b="0" dirty="0"/>
              <a:t> e </a:t>
            </a:r>
            <a:r>
              <a:rPr lang="pt-BR" altLang="en-US" b="0" dirty="0" err="1"/>
              <a:t>rt</a:t>
            </a:r>
            <a:r>
              <a:rPr lang="pt-BR" altLang="en-US" b="0" dirty="0"/>
              <a:t> são lidos do Register File para os registradores A e </a:t>
            </a:r>
            <a:r>
              <a:rPr lang="pt-BR" altLang="en-US" b="0" dirty="0" err="1"/>
              <a:t>B</a:t>
            </a:r>
            <a:r>
              <a:rPr lang="pt-BR" altLang="en-US" b="0" dirty="0"/>
              <a:t>, respectivamente. No terceiro ciclo o endereço de memória é calculado. </a:t>
            </a:r>
            <a:r>
              <a:rPr lang="pt-BR" altLang="en-US" dirty="0"/>
              <a:t>No quarto ciclo, o conteúdo do registrador </a:t>
            </a:r>
            <a:r>
              <a:rPr lang="pt-BR" altLang="en-US" dirty="0" err="1"/>
              <a:t>B</a:t>
            </a:r>
            <a:r>
              <a:rPr lang="pt-BR" altLang="en-US" dirty="0"/>
              <a:t> (</a:t>
            </a:r>
            <a:r>
              <a:rPr lang="pt-BR" altLang="en-US" dirty="0" err="1"/>
              <a:t>rt</a:t>
            </a:r>
            <a:r>
              <a:rPr lang="pt-BR" altLang="en-US" dirty="0"/>
              <a:t>, é armazenado na memória</a:t>
            </a:r>
            <a:r>
              <a:rPr lang="pt-BR" altLang="en-US" b="0" dirty="0"/>
              <a:t>.</a:t>
            </a:r>
          </a:p>
          <a:p>
            <a:pPr marL="0" indent="0" eaLnBrk="1" hangingPunct="1">
              <a:buNone/>
            </a:pPr>
            <a:endParaRPr lang="pt-BR" altLang="en-US" dirty="0"/>
          </a:p>
        </p:txBody>
      </p:sp>
      <p:graphicFrame>
        <p:nvGraphicFramePr>
          <p:cNvPr id="232451" name="Content Placeholder 3">
            <a:extLst>
              <a:ext uri="{FF2B5EF4-FFF2-40B4-BE49-F238E27FC236}">
                <a16:creationId xmlns:a16="http://schemas.microsoft.com/office/drawing/2014/main" id="{554E8AD8-3E88-9A4F-A2B7-C20A39539768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9021060"/>
              </p:ext>
            </p:extLst>
          </p:nvPr>
        </p:nvGraphicFramePr>
        <p:xfrm>
          <a:off x="28573" y="2057400"/>
          <a:ext cx="11999022" cy="4266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4417000" imgH="12242800" progId="Visio.Drawing.6">
                  <p:embed/>
                </p:oleObj>
              </mc:Choice>
              <mc:Fallback>
                <p:oleObj name="VISIO" r:id="rId7" imgW="34417000" imgH="12242800" progId="Visio.Drawing.6">
                  <p:embed/>
                  <p:pic>
                    <p:nvPicPr>
                      <p:cNvPr id="232451" name="Content Placeholder 3">
                        <a:extLst>
                          <a:ext uri="{FF2B5EF4-FFF2-40B4-BE49-F238E27FC236}">
                            <a16:creationId xmlns:a16="http://schemas.microsoft.com/office/drawing/2014/main" id="{554E8AD8-3E88-9A4F-A2B7-C20A39539768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3" y="2057400"/>
                        <a:ext cx="11999022" cy="4266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452" name="Rectangle 4">
            <a:extLst>
              <a:ext uri="{FF2B5EF4-FFF2-40B4-BE49-F238E27FC236}">
                <a16:creationId xmlns:a16="http://schemas.microsoft.com/office/drawing/2014/main" id="{12E3DF2D-F816-214A-9C3E-63423C9F22A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b="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32453" name="Rectangle 6">
            <a:extLst>
              <a:ext uri="{FF2B5EF4-FFF2-40B4-BE49-F238E27FC236}">
                <a16:creationId xmlns:a16="http://schemas.microsoft.com/office/drawing/2014/main" id="{C27FD667-D569-434C-BBBD-119FC5CB528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33600" y="1143000"/>
            <a:ext cx="7696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  <a:defRPr/>
            </a:pPr>
            <a:endParaRPr lang="pt-BR" altLang="en-US" b="0" dirty="0">
              <a:solidFill>
                <a:srgbClr val="000000"/>
              </a:solidFill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B5A3CD3-0A48-99F7-B767-5A43122BD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363968"/>
            <a:ext cx="118872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1800" dirty="0" err="1">
                <a:latin typeface="Consolas" panose="020B0609020204030204" pitchFamily="49" charset="0"/>
              </a:rPr>
              <a:t>sw</a:t>
            </a:r>
            <a:r>
              <a:rPr lang="pt-BR" altLang="en-US" sz="1800" dirty="0">
                <a:latin typeface="Consolas" panose="020B0609020204030204" pitchFamily="49" charset="0"/>
              </a:rPr>
              <a:t> $t0, 0x20($t1): 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grava o conteúdo de $t0 na localização de memória [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rs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]+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imm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altLang="en-US" sz="1800" dirty="0">
                <a:latin typeface="Consolas" panose="020B0609020204030204" pitchFamily="49" charset="0"/>
              </a:rPr>
              <a:t>$t1 + 0x20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14496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4">
            <a:extLst>
              <a:ext uri="{FF2B5EF4-FFF2-40B4-BE49-F238E27FC236}">
                <a16:creationId xmlns:a16="http://schemas.microsoft.com/office/drawing/2014/main" id="{5985CECB-6A9D-644B-8C92-7561802C7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10744200" cy="1752600"/>
          </a:xfrm>
        </p:spPr>
        <p:txBody>
          <a:bodyPr/>
          <a:lstStyle/>
          <a:p>
            <a:pPr algn="ctr"/>
            <a:r>
              <a:rPr lang="en-US" altLang="en-US" dirty="0" err="1"/>
              <a:t>Instruções</a:t>
            </a:r>
            <a:r>
              <a:rPr lang="en-US" altLang="en-US" dirty="0"/>
              <a:t> Tipo-R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E5FE0FEE-64D8-214B-8C5F-6DF4FD6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1CA9A990-6A81-D84D-95A8-A48D3F1CDA53}" type="slidenum">
              <a:rPr lang="en-US" altLang="en-US" sz="12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45</a:t>
            </a:fld>
            <a:endParaRPr lang="en-US" altLang="en-US" sz="12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D614BC5-0C6A-211B-CA6E-B774669E5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581400"/>
            <a:ext cx="10464800" cy="1752600"/>
          </a:xfrm>
        </p:spPr>
        <p:txBody>
          <a:bodyPr/>
          <a:lstStyle/>
          <a:p>
            <a:r>
              <a:rPr lang="pt-BR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sub, </a:t>
            </a:r>
            <a:r>
              <a:rPr lang="pt-BR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endParaRPr lang="pt-BR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0999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Rectangle 3">
            <a:extLst>
              <a:ext uri="{FF2B5EF4-FFF2-40B4-BE49-F238E27FC236}">
                <a16:creationId xmlns:a16="http://schemas.microsoft.com/office/drawing/2014/main" id="{A50B744F-8B68-B741-8154-EBEF90ADDE2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75244" y="91058"/>
            <a:ext cx="11283356" cy="762000"/>
          </a:xfrm>
        </p:spPr>
        <p:txBody>
          <a:bodyPr/>
          <a:lstStyle/>
          <a:p>
            <a:pPr eaLnBrk="1" hangingPunct="1"/>
            <a:r>
              <a:rPr lang="pt-BR" altLang="en-US" dirty="0" err="1"/>
              <a:t>Datapath</a:t>
            </a:r>
            <a:r>
              <a:rPr lang="pt-BR" altLang="en-US" dirty="0"/>
              <a:t> </a:t>
            </a:r>
            <a:r>
              <a:rPr lang="pt-BR" altLang="en-US" dirty="0" err="1"/>
              <a:t>multiciclo</a:t>
            </a:r>
            <a:r>
              <a:rPr lang="pt-BR" altLang="en-US" dirty="0"/>
              <a:t>: Instruções </a:t>
            </a:r>
            <a:r>
              <a:rPr lang="pt-BR" altLang="en-US" dirty="0" err="1"/>
              <a:t>tipo-R</a:t>
            </a:r>
            <a:endParaRPr lang="pt-BR" altLang="en-US" dirty="0"/>
          </a:p>
        </p:txBody>
      </p:sp>
      <p:sp>
        <p:nvSpPr>
          <p:cNvPr id="234498" name="Content Placeholder 1">
            <a:extLst>
              <a:ext uri="{FF2B5EF4-FFF2-40B4-BE49-F238E27FC236}">
                <a16:creationId xmlns:a16="http://schemas.microsoft.com/office/drawing/2014/main" id="{F3F7B8D4-A67C-6E4A-991A-3FAC61BE1B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1624" y="1012049"/>
            <a:ext cx="11283356" cy="142635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pt-BR" altLang="en-US" b="0" dirty="0"/>
              <a:t>No segundo ciclo de </a:t>
            </a:r>
            <a:r>
              <a:rPr lang="pt-BR" altLang="en-US" b="0" dirty="0" err="1"/>
              <a:t>clock</a:t>
            </a:r>
            <a:r>
              <a:rPr lang="pt-BR" altLang="en-US" b="0" dirty="0"/>
              <a:t>, lê os registradores </a:t>
            </a:r>
            <a:r>
              <a:rPr lang="pt-BR" altLang="en-US" b="0" dirty="0" err="1"/>
              <a:t>rs</a:t>
            </a:r>
            <a:r>
              <a:rPr lang="pt-BR" altLang="en-US" b="0" dirty="0"/>
              <a:t> e </a:t>
            </a:r>
            <a:r>
              <a:rPr lang="pt-BR" altLang="en-US" b="0" dirty="0" err="1"/>
              <a:t>rt</a:t>
            </a:r>
            <a:r>
              <a:rPr lang="pt-BR" altLang="en-US" b="0" dirty="0"/>
              <a:t> para os registradores A e B.</a:t>
            </a:r>
          </a:p>
          <a:p>
            <a:pPr eaLnBrk="1" hangingPunct="1">
              <a:spcBef>
                <a:spcPts val="0"/>
              </a:spcBef>
            </a:pPr>
            <a:r>
              <a:rPr lang="pt-BR" altLang="en-US" b="0" dirty="0"/>
              <a:t>No terceiro ciclo, salva o resultado da ULA (</a:t>
            </a:r>
            <a:r>
              <a:rPr lang="pt-BR" altLang="en-US" b="0" dirty="0" err="1"/>
              <a:t>ALUResult</a:t>
            </a:r>
            <a:r>
              <a:rPr lang="pt-BR" altLang="en-US" b="0" dirty="0"/>
              <a:t>) no registrador </a:t>
            </a:r>
            <a:r>
              <a:rPr lang="pt-BR" altLang="en-US" b="0" dirty="0" err="1"/>
              <a:t>ALUOut</a:t>
            </a:r>
            <a:r>
              <a:rPr lang="pt-BR" altLang="en-US" b="0" dirty="0"/>
              <a:t>.</a:t>
            </a:r>
          </a:p>
          <a:p>
            <a:pPr eaLnBrk="1" hangingPunct="1">
              <a:spcBef>
                <a:spcPts val="0"/>
              </a:spcBef>
            </a:pPr>
            <a:r>
              <a:rPr lang="pt-BR" altLang="en-US" b="0" dirty="0"/>
              <a:t>No quarto ciclo, grava o conteúdo de </a:t>
            </a:r>
            <a:r>
              <a:rPr lang="pt-BR" altLang="en-US" b="0" dirty="0" err="1"/>
              <a:t>ALUOut</a:t>
            </a:r>
            <a:r>
              <a:rPr lang="pt-BR" altLang="en-US" b="0" dirty="0"/>
              <a:t> no Register File no endereço dado por rd.</a:t>
            </a:r>
          </a:p>
        </p:txBody>
      </p:sp>
      <p:sp>
        <p:nvSpPr>
          <p:cNvPr id="234500" name="Rectangle 4">
            <a:extLst>
              <a:ext uri="{FF2B5EF4-FFF2-40B4-BE49-F238E27FC236}">
                <a16:creationId xmlns:a16="http://schemas.microsoft.com/office/drawing/2014/main" id="{ACD25C07-DDC9-DE48-B747-69F27209B7D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b="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34501" name="Rectangle 6">
            <a:extLst>
              <a:ext uri="{FF2B5EF4-FFF2-40B4-BE49-F238E27FC236}">
                <a16:creationId xmlns:a16="http://schemas.microsoft.com/office/drawing/2014/main" id="{1186B668-46AA-4649-8243-E5E1BC156CC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33600" y="1143000"/>
            <a:ext cx="7696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FontTx/>
              <a:buChar char="•"/>
              <a:defRPr/>
            </a:pPr>
            <a:endParaRPr lang="pt-BR" altLang="en-US" b="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98B60E25-8CCC-ABFD-4311-A78206AAB433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94242223"/>
              </p:ext>
            </p:extLst>
          </p:nvPr>
        </p:nvGraphicFramePr>
        <p:xfrm>
          <a:off x="380820" y="2608264"/>
          <a:ext cx="11125380" cy="3792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730120" imgH="2044080" progId="Visio.Drawing.6">
                  <p:embed/>
                </p:oleObj>
              </mc:Choice>
              <mc:Fallback>
                <p:oleObj name="VISIO" r:id="rId7" imgW="5730120" imgH="2044080" progId="Visio.Drawing.6">
                  <p:embed/>
                  <p:pic>
                    <p:nvPicPr>
                      <p:cNvPr id="12144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20" y="2608264"/>
                        <a:ext cx="11125380" cy="3792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9319E5E-1CE5-BE38-34F7-D7C09ABA5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363968"/>
            <a:ext cx="113538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1800" dirty="0" err="1">
                <a:latin typeface="Consolas" panose="020B0609020204030204" pitchFamily="49" charset="0"/>
              </a:rPr>
              <a:t>add</a:t>
            </a:r>
            <a:r>
              <a:rPr lang="pt-BR" altLang="en-US" sz="1800" dirty="0">
                <a:latin typeface="Consolas" panose="020B0609020204030204" pitchFamily="49" charset="0"/>
              </a:rPr>
              <a:t> $t0, $t1, $t2: 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soma $t1 e $t2 e armazena o resultado em $t0</a:t>
            </a:r>
          </a:p>
        </p:txBody>
      </p:sp>
    </p:spTree>
    <p:extLst>
      <p:ext uri="{BB962C8B-B14F-4D97-AF65-F5344CB8AC3E}">
        <p14:creationId xmlns:p14="http://schemas.microsoft.com/office/powerpoint/2010/main" val="135664722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E7250-29E9-80A9-00D7-43028C321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b="1" dirty="0"/>
              <a:t>Instrução 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BED15-9537-F575-B7B6-B1D9ABC5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3B5E02-FE92-7548-9A44-A116ABF08A4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6E7EA0B-6F7C-459A-5F0C-2AD5C4DB56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0131139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5493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43990552"/>
              </p:ext>
            </p:extLst>
          </p:nvPr>
        </p:nvGraphicFramePr>
        <p:xfrm>
          <a:off x="-40161" y="2438400"/>
          <a:ext cx="12232161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886360" imgH="2187000" progId="Visio.Drawing.6">
                  <p:embed/>
                </p:oleObj>
              </mc:Choice>
              <mc:Fallback>
                <p:oleObj name="VISIO" r:id="rId6" imgW="5886360" imgH="2187000" progId="Visio.Drawing.6">
                  <p:embed/>
                  <p:pic>
                    <p:nvPicPr>
                      <p:cNvPr id="12154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0161" y="2438400"/>
                        <a:ext cx="12232161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49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776645"/>
            <a:ext cx="11582400" cy="166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ts val="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</a:pPr>
            <a:r>
              <a:rPr lang="pt-BR" sz="2400" dirty="0">
                <a:latin typeface="Calibri" pitchFamily="34" charset="0"/>
              </a:rPr>
              <a:t>Determine se os valores em </a:t>
            </a:r>
            <a:r>
              <a:rPr lang="pt-BR" sz="2400" dirty="0" err="1">
                <a:latin typeface="Calibri" pitchFamily="34" charset="0"/>
              </a:rPr>
              <a:t>rs</a:t>
            </a:r>
            <a:r>
              <a:rPr lang="pt-BR" sz="2400" dirty="0">
                <a:latin typeface="Calibri" pitchFamily="34" charset="0"/>
              </a:rPr>
              <a:t> e </a:t>
            </a:r>
            <a:r>
              <a:rPr lang="pt-BR" sz="2400" dirty="0" err="1">
                <a:latin typeface="Calibri" pitchFamily="34" charset="0"/>
              </a:rPr>
              <a:t>rt</a:t>
            </a:r>
            <a:r>
              <a:rPr lang="pt-BR" sz="2400" dirty="0">
                <a:latin typeface="Calibri" pitchFamily="34" charset="0"/>
              </a:rPr>
              <a:t> são iguais. Se </a:t>
            </a:r>
            <a:r>
              <a:rPr lang="pt-BR" sz="2400" dirty="0" err="1">
                <a:latin typeface="Calibri" pitchFamily="34" charset="0"/>
              </a:rPr>
              <a:t>rs</a:t>
            </a:r>
            <a:r>
              <a:rPr lang="pt-BR" sz="2400" dirty="0">
                <a:latin typeface="Calibri" pitchFamily="34" charset="0"/>
              </a:rPr>
              <a:t> = </a:t>
            </a:r>
            <a:r>
              <a:rPr lang="pt-BR" sz="2400" dirty="0" err="1">
                <a:latin typeface="Calibri" pitchFamily="34" charset="0"/>
              </a:rPr>
              <a:t>rt</a:t>
            </a:r>
            <a:r>
              <a:rPr lang="pt-BR" sz="2400" dirty="0">
                <a:latin typeface="Calibri" pitchFamily="34" charset="0"/>
              </a:rPr>
              <a:t> então PC é atualizado com BTA= (</a:t>
            </a:r>
            <a:r>
              <a:rPr lang="pt-BR" sz="2400" dirty="0" err="1">
                <a:latin typeface="Calibri" pitchFamily="34" charset="0"/>
              </a:rPr>
              <a:t>sign-extended</a:t>
            </a:r>
            <a:r>
              <a:rPr lang="pt-BR" sz="2400" dirty="0">
                <a:latin typeface="Calibri" pitchFamily="34" charset="0"/>
              </a:rPr>
              <a:t> </a:t>
            </a:r>
            <a:r>
              <a:rPr lang="pt-BR" sz="2400" dirty="0" err="1">
                <a:latin typeface="Calibri" pitchFamily="34" charset="0"/>
              </a:rPr>
              <a:t>immediate</a:t>
            </a:r>
            <a:r>
              <a:rPr lang="pt-BR" sz="2400" dirty="0">
                <a:latin typeface="Calibri" pitchFamily="34" charset="0"/>
              </a:rPr>
              <a:t> &lt;&lt; 2) + (PC+4).</a:t>
            </a:r>
          </a:p>
          <a:p>
            <a:pPr marL="342900" indent="-342900" eaLnBrk="1" hangingPunct="1">
              <a:spcBef>
                <a:spcPts val="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</a:pP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pt-BR" sz="2400" dirty="0">
                <a:latin typeface="Calibri" pitchFamily="34" charset="0"/>
              </a:rPr>
              <a:t> usa a ULA três vezes. Para calcular PC + 4 (1</a:t>
            </a:r>
            <a:r>
              <a:rPr lang="pt-BR" sz="2400" baseline="30000" dirty="0">
                <a:latin typeface="Calibri" pitchFamily="34" charset="0"/>
              </a:rPr>
              <a:t>0</a:t>
            </a:r>
            <a:r>
              <a:rPr lang="pt-BR" sz="2400" dirty="0">
                <a:latin typeface="Calibri" pitchFamily="34" charset="0"/>
              </a:rPr>
              <a:t> ciclo), (PC + 4)+ </a:t>
            </a:r>
            <a:r>
              <a:rPr lang="pt-BR" sz="2400" dirty="0" err="1">
                <a:latin typeface="Calibri" pitchFamily="34" charset="0"/>
              </a:rPr>
              <a:t>imm</a:t>
            </a:r>
            <a:r>
              <a:rPr lang="pt-BR" sz="2400" dirty="0">
                <a:latin typeface="Calibri" pitchFamily="34" charset="0"/>
              </a:rPr>
              <a:t> (2</a:t>
            </a:r>
            <a:r>
              <a:rPr lang="pt-BR" sz="2400" baseline="30000" dirty="0">
                <a:latin typeface="Calibri" pitchFamily="34" charset="0"/>
              </a:rPr>
              <a:t>0</a:t>
            </a:r>
            <a:r>
              <a:rPr lang="pt-BR" sz="2400" dirty="0">
                <a:latin typeface="Calibri" pitchFamily="34" charset="0"/>
              </a:rPr>
              <a:t> ciclo), e para detectar condição de salto no 3</a:t>
            </a:r>
            <a:r>
              <a:rPr lang="pt-BR" sz="2400" baseline="30000" dirty="0">
                <a:latin typeface="Calibri" pitchFamily="34" charset="0"/>
              </a:rPr>
              <a:t>0</a:t>
            </a:r>
            <a:r>
              <a:rPr lang="pt-BR" sz="2400" dirty="0">
                <a:latin typeface="Calibri" pitchFamily="34" charset="0"/>
              </a:rPr>
              <a:t> ciclo de </a:t>
            </a:r>
            <a:r>
              <a:rPr lang="pt-BR" sz="2400" dirty="0" err="1">
                <a:latin typeface="Calibri" pitchFamily="34" charset="0"/>
              </a:rPr>
              <a:t>clock</a:t>
            </a:r>
            <a:r>
              <a:rPr lang="pt-BR" sz="2400" dirty="0">
                <a:latin typeface="Calibri" pitchFamily="34" charset="0"/>
              </a:rPr>
              <a:t>.</a:t>
            </a:r>
          </a:p>
          <a:p>
            <a:pPr marL="457200" indent="-457200">
              <a:spcBef>
                <a:spcPct val="20000"/>
              </a:spcBef>
              <a:buSzPct val="60000"/>
              <a:buFont typeface="Wingdings" pitchFamily="2" charset="77"/>
              <a:buChar char="q"/>
            </a:pPr>
            <a:endParaRPr lang="pt-BR" sz="2800" dirty="0">
              <a:latin typeface="+mn-lt"/>
              <a:cs typeface="Arial" charset="0"/>
            </a:endParaRPr>
          </a:p>
        </p:txBody>
      </p:sp>
      <p:sp>
        <p:nvSpPr>
          <p:cNvPr id="121549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78702-78B4-BAAD-03EB-221AB4D6D40C}"/>
              </a:ext>
            </a:extLst>
          </p:cNvPr>
          <p:cNvSpPr txBox="1"/>
          <p:nvPr/>
        </p:nvSpPr>
        <p:spPr>
          <a:xfrm>
            <a:off x="152400" y="68760"/>
            <a:ext cx="1181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latin typeface="Calibri" pitchFamily="34" charset="0"/>
                <a:cs typeface="+mj-cs"/>
              </a:rPr>
              <a:t>Datapath</a:t>
            </a:r>
            <a:r>
              <a:rPr lang="pt-BR" sz="3600" b="1" dirty="0">
                <a:latin typeface="Calibri" pitchFamily="34" charset="0"/>
                <a:cs typeface="+mj-cs"/>
              </a:rPr>
              <a:t> </a:t>
            </a:r>
            <a:r>
              <a:rPr lang="pt-BR" sz="3600" b="1" dirty="0" err="1">
                <a:latin typeface="Calibri" pitchFamily="34" charset="0"/>
                <a:cs typeface="+mj-cs"/>
              </a:rPr>
              <a:t>Multiciclo</a:t>
            </a:r>
            <a:r>
              <a:rPr lang="pt-BR" sz="3600" b="1" dirty="0">
                <a:latin typeface="Calibri" pitchFamily="34" charset="0"/>
                <a:cs typeface="+mj-cs"/>
              </a:rPr>
              <a:t>: instruções </a:t>
            </a:r>
            <a:r>
              <a:rPr lang="pt-BR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pt-BR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9869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4">
            <a:extLst>
              <a:ext uri="{FF2B5EF4-FFF2-40B4-BE49-F238E27FC236}">
                <a16:creationId xmlns:a16="http://schemas.microsoft.com/office/drawing/2014/main" id="{5985CECB-6A9D-644B-8C92-7561802C7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10668000" cy="1752600"/>
          </a:xfrm>
        </p:spPr>
        <p:txBody>
          <a:bodyPr/>
          <a:lstStyle/>
          <a:p>
            <a:pPr algn="ctr"/>
            <a:r>
              <a:rPr lang="pt-BR" altLang="en-US" dirty="0">
                <a:ea typeface="ＭＳ Ｐゴシック" panose="020B0600070205080204" pitchFamily="34" charset="-128"/>
              </a:rPr>
              <a:t>Unidade de Controle </a:t>
            </a:r>
            <a:r>
              <a:rPr lang="pt-BR" altLang="en-US" dirty="0" err="1">
                <a:ea typeface="ＭＳ Ｐゴシック" panose="020B0600070205080204" pitchFamily="34" charset="-128"/>
              </a:rPr>
              <a:t>Multiciclo</a:t>
            </a:r>
            <a:r>
              <a:rPr lang="pt-BR" altLang="en-US" dirty="0">
                <a:ea typeface="ＭＳ Ｐゴシック" panose="020B0600070205080204" pitchFamily="34" charset="-128"/>
              </a:rPr>
              <a:t> </a:t>
            </a:r>
            <a:endParaRPr lang="pt-BR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208898" name="Subtitle 5">
            <a:extLst>
              <a:ext uri="{FF2B5EF4-FFF2-40B4-BE49-F238E27FC236}">
                <a16:creationId xmlns:a16="http://schemas.microsoft.com/office/drawing/2014/main" id="{1A859925-8036-F946-8F25-2508BF16FE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E5FE0FEE-64D8-214B-8C5F-6DF4FD6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1CA9A990-6A81-D84D-95A8-A48D3F1CDA53}" type="slidenum">
              <a:rPr lang="pt-BR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49</a:t>
            </a:fld>
            <a:endParaRPr lang="pt-BR" altLang="en-US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60411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>
            <a:extLst>
              <a:ext uri="{FF2B5EF4-FFF2-40B4-BE49-F238E27FC236}">
                <a16:creationId xmlns:a16="http://schemas.microsoft.com/office/drawing/2014/main" id="{DA45837C-9AD7-9247-BFB2-165FD3AEB0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506200" cy="1066800"/>
          </a:xfrm>
        </p:spPr>
        <p:txBody>
          <a:bodyPr/>
          <a:lstStyle/>
          <a:p>
            <a:r>
              <a:rPr lang="pt-BR" altLang="en-US" sz="3100" dirty="0">
                <a:ea typeface="ＭＳ Ｐゴシック" panose="020B0600070205080204" pitchFamily="34" charset="-128"/>
              </a:rPr>
              <a:t>“Ciclo” de Processamento de Instruções </a:t>
            </a:r>
            <a:r>
              <a:rPr lang="pt-BR" altLang="en-US" sz="3100" i="1" dirty="0">
                <a:ea typeface="ＭＳ Ｐゴシック" panose="020B0600070205080204" pitchFamily="34" charset="-128"/>
              </a:rPr>
              <a:t>versus</a:t>
            </a:r>
            <a:r>
              <a:rPr lang="pt-BR" altLang="en-US" sz="3100" dirty="0">
                <a:ea typeface="ＭＳ Ｐゴシック" panose="020B0600070205080204" pitchFamily="34" charset="-128"/>
              </a:rPr>
              <a:t> Ciclo de </a:t>
            </a:r>
            <a:r>
              <a:rPr lang="pt-BR" altLang="en-US" sz="3100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sz="3100" dirty="0">
                <a:ea typeface="ＭＳ Ｐゴシック" panose="020B0600070205080204" pitchFamily="34" charset="-128"/>
              </a:rPr>
              <a:t> da Máquina</a:t>
            </a:r>
          </a:p>
        </p:txBody>
      </p:sp>
      <p:sp>
        <p:nvSpPr>
          <p:cNvPr id="220162" name="Content Placeholder 2">
            <a:extLst>
              <a:ext uri="{FF2B5EF4-FFF2-40B4-BE49-F238E27FC236}">
                <a16:creationId xmlns:a16="http://schemas.microsoft.com/office/drawing/2014/main" id="{8DA60389-D711-2347-AF28-83DE9C8FD9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6950"/>
            <a:ext cx="11353800" cy="5194300"/>
          </a:xfrm>
        </p:spPr>
        <p:txBody>
          <a:bodyPr/>
          <a:lstStyle/>
          <a:p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Máquina de ciclo único: 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Todas as seis fases do ciclo de processamento de instruções levam um único ciclo de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 da máquina para serem concluídas.</a:t>
            </a:r>
          </a:p>
          <a:p>
            <a:pPr lvl="1"/>
            <a:endParaRPr lang="pt-BR" altLang="en-US" dirty="0">
              <a:ea typeface="ＭＳ Ｐゴシック" panose="020B0600070205080204" pitchFamily="34" charset="-128"/>
            </a:endParaRPr>
          </a:p>
          <a:p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Máquina </a:t>
            </a:r>
            <a:r>
              <a:rPr lang="pt-BR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multiciclo</a:t>
            </a:r>
            <a:r>
              <a:rPr lang="pt-BR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Todas as seis fases do ciclo de processamento de instruções podem levar vários ciclos de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 da máquina para serem concluídas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Na verdade, dependendo do projeto, </a:t>
            </a: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cada fase pode levar múltiplos ciclos de </a:t>
            </a:r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para completar.</a:t>
            </a:r>
          </a:p>
          <a:p>
            <a:pPr lvl="1"/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7875" name="Slide Number Placeholder 3">
            <a:extLst>
              <a:ext uri="{FF2B5EF4-FFF2-40B4-BE49-F238E27FC236}">
                <a16:creationId xmlns:a16="http://schemas.microsoft.com/office/drawing/2014/main" id="{8D049C68-91EE-5A44-9CBA-F83BC7C87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C5F0E4-0ED2-8E40-9B9C-327410FBDA99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3">
            <a:extLst>
              <a:ext uri="{FF2B5EF4-FFF2-40B4-BE49-F238E27FC236}">
                <a16:creationId xmlns:a16="http://schemas.microsoft.com/office/drawing/2014/main" id="{10D33A69-8BF6-3747-9C82-C8042A17D9D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41288"/>
            <a:ext cx="11506200" cy="76200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Processador</a:t>
            </a:r>
            <a:r>
              <a:rPr lang="en-US" altLang="en-US" dirty="0"/>
              <a:t> </a:t>
            </a:r>
            <a:r>
              <a:rPr lang="en-US" altLang="en-US" dirty="0" err="1"/>
              <a:t>Multiciclo</a:t>
            </a:r>
            <a:r>
              <a:rPr lang="en-US" altLang="en-US" dirty="0"/>
              <a:t> </a:t>
            </a:r>
            <a:r>
              <a:rPr lang="en-US" altLang="en-US" dirty="0" err="1"/>
              <a:t>Completo</a:t>
            </a:r>
            <a:endParaRPr lang="en-US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238594" name="Object 2">
            <a:extLst>
              <a:ext uri="{FF2B5EF4-FFF2-40B4-BE49-F238E27FC236}">
                <a16:creationId xmlns:a16="http://schemas.microsoft.com/office/drawing/2014/main" id="{CECDDC6A-F729-8E48-B768-4C7F1167EA35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5475292"/>
              </p:ext>
            </p:extLst>
          </p:nvPr>
        </p:nvGraphicFramePr>
        <p:xfrm>
          <a:off x="381000" y="863240"/>
          <a:ext cx="11277599" cy="5689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4493200" imgH="17399000" progId="Visio.Drawing.6">
                  <p:embed/>
                </p:oleObj>
              </mc:Choice>
              <mc:Fallback>
                <p:oleObj name="VISIO" r:id="rId7" imgW="34493200" imgH="17399000" progId="Visio.Drawing.6">
                  <p:embed/>
                  <p:pic>
                    <p:nvPicPr>
                      <p:cNvPr id="238594" name="Object 2">
                        <a:extLst>
                          <a:ext uri="{FF2B5EF4-FFF2-40B4-BE49-F238E27FC236}">
                            <a16:creationId xmlns:a16="http://schemas.microsoft.com/office/drawing/2014/main" id="{CECDDC6A-F729-8E48-B768-4C7F1167EA3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863240"/>
                        <a:ext cx="11277599" cy="5689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595" name="Rectangle 2">
            <a:extLst>
              <a:ext uri="{FF2B5EF4-FFF2-40B4-BE49-F238E27FC236}">
                <a16:creationId xmlns:a16="http://schemas.microsoft.com/office/drawing/2014/main" id="{5127FF50-ABC9-414F-8B61-75B694FCC38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en-US" altLang="en-US" sz="3200" b="0">
              <a:solidFill>
                <a:srgbClr val="000000"/>
              </a:solidFill>
            </a:endParaRPr>
          </a:p>
          <a:p>
            <a:pPr>
              <a:spcBef>
                <a:spcPct val="20000"/>
              </a:spcBef>
              <a:buClrTx/>
              <a:buSzTx/>
              <a:buNone/>
              <a:defRPr/>
            </a:pPr>
            <a:endParaRPr lang="en-US" altLang="en-US" sz="3200" b="0">
              <a:solidFill>
                <a:srgbClr val="000000"/>
              </a:solidFill>
            </a:endParaRPr>
          </a:p>
        </p:txBody>
      </p:sp>
      <p:sp>
        <p:nvSpPr>
          <p:cNvPr id="238596" name="Rectangle 4">
            <a:extLst>
              <a:ext uri="{FF2B5EF4-FFF2-40B4-BE49-F238E27FC236}">
                <a16:creationId xmlns:a16="http://schemas.microsoft.com/office/drawing/2014/main" id="{7F2F112D-0CB4-F44F-923F-0CB216E1BC0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de-DE" altLang="en-US" sz="1800" b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3735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3">
            <a:extLst>
              <a:ext uri="{FF2B5EF4-FFF2-40B4-BE49-F238E27FC236}">
                <a16:creationId xmlns:a16="http://schemas.microsoft.com/office/drawing/2014/main" id="{091AE993-352C-3244-A90A-C0DE3384BC5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1" y="152400"/>
            <a:ext cx="9167814" cy="762000"/>
          </a:xfrm>
        </p:spPr>
        <p:txBody>
          <a:bodyPr/>
          <a:lstStyle/>
          <a:p>
            <a:pPr eaLnBrk="1" hangingPunct="1"/>
            <a:r>
              <a:rPr lang="pt-BR" altLang="en-US" dirty="0"/>
              <a:t>Unidade de Controle</a:t>
            </a:r>
          </a:p>
        </p:txBody>
      </p:sp>
      <p:graphicFrame>
        <p:nvGraphicFramePr>
          <p:cNvPr id="240642" name="Object 2">
            <a:extLst>
              <a:ext uri="{FF2B5EF4-FFF2-40B4-BE49-F238E27FC236}">
                <a16:creationId xmlns:a16="http://schemas.microsoft.com/office/drawing/2014/main" id="{66C6B0E0-9E5D-5841-ABFC-EB47063FDCB1}"/>
              </a:ext>
            </a:extLst>
          </p:cNvPr>
          <p:cNvGraphicFramePr>
            <a:graphicFrameLocks noGrp="1" noChangeAspect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6589924"/>
              </p:ext>
            </p:extLst>
          </p:nvPr>
        </p:nvGraphicFramePr>
        <p:xfrm>
          <a:off x="5955124" y="533400"/>
          <a:ext cx="6160676" cy="574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827000" imgH="11963400" progId="Visio.Drawing.6">
                  <p:embed/>
                </p:oleObj>
              </mc:Choice>
              <mc:Fallback>
                <p:oleObj name="VISIO" r:id="rId6" imgW="12827000" imgH="11963400" progId="Visio.Drawing.6">
                  <p:embed/>
                  <p:pic>
                    <p:nvPicPr>
                      <p:cNvPr id="240642" name="Object 2">
                        <a:extLst>
                          <a:ext uri="{FF2B5EF4-FFF2-40B4-BE49-F238E27FC236}">
                            <a16:creationId xmlns:a16="http://schemas.microsoft.com/office/drawing/2014/main" id="{66C6B0E0-9E5D-5841-ABFC-EB47063FDCB1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5124" y="533400"/>
                        <a:ext cx="6160676" cy="574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44" name="Rectangle 4">
            <a:extLst>
              <a:ext uri="{FF2B5EF4-FFF2-40B4-BE49-F238E27FC236}">
                <a16:creationId xmlns:a16="http://schemas.microsoft.com/office/drawing/2014/main" id="{B4FADCFA-9F54-014A-A767-A8089253AAF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b="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1227C-3D94-4F08-E69B-590A1792D98D}"/>
              </a:ext>
            </a:extLst>
          </p:cNvPr>
          <p:cNvSpPr txBox="1"/>
          <p:nvPr/>
        </p:nvSpPr>
        <p:spPr>
          <a:xfrm>
            <a:off x="295508" y="914400"/>
            <a:ext cx="5350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SzPct val="110000"/>
              <a:buFont typeface="Wingdings" pitchFamily="2" charset="2"/>
              <a:buChar char="§"/>
            </a:pPr>
            <a:r>
              <a:rPr lang="pt-BR" sz="2400" dirty="0">
                <a:latin typeface="Calibri" pitchFamily="34" charset="0"/>
              </a:rPr>
              <a:t>A unidade de controle calcula os sinais de controle  com base no </a:t>
            </a:r>
            <a:r>
              <a:rPr lang="pt-BR" sz="2400" dirty="0" err="1">
                <a:latin typeface="Calibri" pitchFamily="34" charset="0"/>
              </a:rPr>
              <a:t>opcode</a:t>
            </a:r>
            <a:r>
              <a:rPr lang="pt-BR" sz="2400" dirty="0">
                <a:latin typeface="Calibri" pitchFamily="34" charset="0"/>
              </a:rPr>
              <a:t> e no campo </a:t>
            </a:r>
            <a:r>
              <a:rPr lang="pt-BR" sz="2400" dirty="0" err="1">
                <a:latin typeface="Calibri" pitchFamily="34" charset="0"/>
              </a:rPr>
              <a:t>funct</a:t>
            </a:r>
            <a:r>
              <a:rPr lang="pt-BR" sz="2400" dirty="0">
                <a:latin typeface="Calibri" pitchFamily="34" charset="0"/>
              </a:rPr>
              <a:t> da instrução.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7A9D7-091D-B37E-7BC5-EF7C90F8E3DB}"/>
              </a:ext>
            </a:extLst>
          </p:cNvPr>
          <p:cNvSpPr txBox="1"/>
          <p:nvPr/>
        </p:nvSpPr>
        <p:spPr>
          <a:xfrm>
            <a:off x="304801" y="2279782"/>
            <a:ext cx="5737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SzPct val="110000"/>
              <a:buFont typeface="Wingdings" pitchFamily="2" charset="2"/>
              <a:buChar char="§"/>
            </a:pPr>
            <a:r>
              <a:rPr lang="pt-BR" sz="2400" dirty="0">
                <a:latin typeface="Calibri" pitchFamily="34" charset="0"/>
              </a:rPr>
              <a:t>ALU </a:t>
            </a:r>
            <a:r>
              <a:rPr lang="pt-BR" sz="2400" dirty="0" err="1">
                <a:latin typeface="Calibri" pitchFamily="34" charset="0"/>
              </a:rPr>
              <a:t>Decoder</a:t>
            </a:r>
            <a:r>
              <a:rPr lang="pt-BR" sz="2400" dirty="0">
                <a:latin typeface="Calibri" pitchFamily="34" charset="0"/>
              </a:rPr>
              <a:t> não demanda modificação. Ou seja, o projeto é o mesmo realizado para o processador de ciclo único.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0B787-7518-B502-26A2-29C32D7DF92A}"/>
              </a:ext>
            </a:extLst>
          </p:cNvPr>
          <p:cNvSpPr txBox="1"/>
          <p:nvPr/>
        </p:nvSpPr>
        <p:spPr>
          <a:xfrm>
            <a:off x="304801" y="3664188"/>
            <a:ext cx="57373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SzPct val="110000"/>
              <a:buFont typeface="Wingdings" pitchFamily="2" charset="2"/>
              <a:buChar char="§"/>
            </a:pPr>
            <a:r>
              <a:rPr lang="pt-BR" sz="2400" dirty="0">
                <a:latin typeface="Calibri" pitchFamily="34" charset="0"/>
              </a:rPr>
              <a:t>Na sequência, desenvolveremos a FSM para o </a:t>
            </a:r>
            <a:r>
              <a:rPr lang="pt-BR" sz="2400" dirty="0" err="1">
                <a:latin typeface="Calibri" pitchFamily="34" charset="0"/>
              </a:rPr>
              <a:t>Main</a:t>
            </a:r>
            <a:r>
              <a:rPr lang="pt-BR" sz="2400" dirty="0">
                <a:latin typeface="Calibri" pitchFamily="34" charset="0"/>
              </a:rPr>
              <a:t> </a:t>
            </a:r>
            <a:r>
              <a:rPr lang="pt-BR" sz="2400" dirty="0" err="1">
                <a:latin typeface="Calibri" pitchFamily="34" charset="0"/>
              </a:rPr>
              <a:t>Controler</a:t>
            </a:r>
            <a:r>
              <a:rPr lang="pt-BR" sz="2400" dirty="0">
                <a:latin typeface="Calibri" pitchFamily="34" charset="0"/>
              </a:rPr>
              <a:t>. Para manter o diagrama legível, sinais de seleção serão listados apenas quando forem  importante; caso contrário, eles não importam. Os sinais de habilitação são listados somente quando são ativados; caso contrário, eles são 0.</a:t>
            </a:r>
          </a:p>
        </p:txBody>
      </p:sp>
    </p:spTree>
    <p:extLst>
      <p:ext uri="{BB962C8B-B14F-4D97-AF65-F5344CB8AC3E}">
        <p14:creationId xmlns:p14="http://schemas.microsoft.com/office/powerpoint/2010/main" val="173492950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3686" name="Object 6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304800" y="10668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066320" imgH="837720" progId="Visio.Drawing.6">
                  <p:embed/>
                </p:oleObj>
              </mc:Choice>
              <mc:Fallback>
                <p:oleObj name="VISIO" r:id="rId6" imgW="1066320" imgH="837720" progId="Visio.Drawing.6">
                  <p:embed/>
                  <p:pic>
                    <p:nvPicPr>
                      <p:cNvPr id="12236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3684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68760"/>
            <a:ext cx="1173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FSM do Main Controller: Fetch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04953513-D0BE-7089-1A8C-EFA3ABA8D126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386079" y="1676400"/>
          <a:ext cx="9600779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743440" imgH="2916720" progId="Visio.Drawing.6">
                  <p:embed/>
                </p:oleObj>
              </mc:Choice>
              <mc:Fallback>
                <p:oleObj name="VISIO" r:id="rId8" imgW="5743440" imgH="2916720" progId="Visio.Drawing.6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04953513-D0BE-7089-1A8C-EFA3ABA8D1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079" y="1676400"/>
                        <a:ext cx="9600779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492917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477" name="Object 5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304800" y="1066800"/>
          <a:ext cx="19050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066320" imgH="837720" progId="Visio.Drawing.6">
                  <p:embed/>
                </p:oleObj>
              </mc:Choice>
              <mc:Fallback>
                <p:oleObj name="VISIO" r:id="rId6" imgW="1066320" imgH="837720" progId="Visio.Drawing.6">
                  <p:embed/>
                  <p:pic>
                    <p:nvPicPr>
                      <p:cNvPr id="15134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1905000" cy="149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347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B5B81-2696-F704-35D5-623679C0F231}"/>
              </a:ext>
            </a:extLst>
          </p:cNvPr>
          <p:cNvSpPr txBox="1"/>
          <p:nvPr/>
        </p:nvSpPr>
        <p:spPr>
          <a:xfrm>
            <a:off x="228600" y="68760"/>
            <a:ext cx="1173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FSM do Main Controller: Fetch (Cont.)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12A40142-F3D6-97FE-5A4E-C591D69DEB39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386079" y="1676400"/>
          <a:ext cx="9600779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743440" imgH="2916720" progId="Visio.Drawing.6">
                  <p:embed/>
                </p:oleObj>
              </mc:Choice>
              <mc:Fallback>
                <p:oleObj name="VISIO" r:id="rId8" imgW="5743440" imgH="2916720" progId="Visio.Drawing.6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12A40142-F3D6-97FE-5A4E-C591D69DEB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079" y="1676400"/>
                        <a:ext cx="9600779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BF8C43-AE3E-075F-512F-B494267CF363}"/>
              </a:ext>
            </a:extLst>
          </p:cNvPr>
          <p:cNvSpPr txBox="1"/>
          <p:nvPr/>
        </p:nvSpPr>
        <p:spPr>
          <a:xfrm>
            <a:off x="205142" y="2940347"/>
            <a:ext cx="239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No primeiro ciclo</a:t>
            </a:r>
            <a:r>
              <a:rPr lang="pt-BR" dirty="0"/>
              <a:t>:</a:t>
            </a:r>
          </a:p>
          <a:p>
            <a:pPr marL="342900" indent="-342900">
              <a:buAutoNum type="arabicPeriod"/>
            </a:pPr>
            <a:r>
              <a:rPr lang="pt-BR" dirty="0" err="1"/>
              <a:t>Fetch</a:t>
            </a:r>
            <a:r>
              <a:rPr lang="pt-BR" dirty="0"/>
              <a:t>.</a:t>
            </a:r>
          </a:p>
          <a:p>
            <a:pPr marL="342900" indent="-342900">
              <a:buAutoNum type="arabicPeriod"/>
            </a:pPr>
            <a:r>
              <a:rPr lang="pt-BR" dirty="0"/>
              <a:t>PC  ⃪  PC + 4.</a:t>
            </a:r>
          </a:p>
        </p:txBody>
      </p:sp>
    </p:spTree>
    <p:extLst>
      <p:ext uri="{BB962C8B-B14F-4D97-AF65-F5344CB8AC3E}">
        <p14:creationId xmlns:p14="http://schemas.microsoft.com/office/powerpoint/2010/main" val="425587308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4166" name="Object 6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6803323"/>
              </p:ext>
            </p:extLst>
          </p:nvPr>
        </p:nvGraphicFramePr>
        <p:xfrm>
          <a:off x="0" y="958746"/>
          <a:ext cx="4039645" cy="1708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980720" imgH="837720" progId="Visio.Drawing.6">
                  <p:embed/>
                </p:oleObj>
              </mc:Choice>
              <mc:Fallback>
                <p:oleObj name="VISIO" r:id="rId6" imgW="1980720" imgH="837720" progId="Visio.Drawing.6">
                  <p:embed/>
                  <p:pic>
                    <p:nvPicPr>
                      <p:cNvPr id="1244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58746"/>
                        <a:ext cx="4039645" cy="1708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4168" name="Object 8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1555232"/>
              </p:ext>
            </p:extLst>
          </p:nvPr>
        </p:nvGraphicFramePr>
        <p:xfrm>
          <a:off x="3526358" y="2436814"/>
          <a:ext cx="8589442" cy="4344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12441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6358" y="2436814"/>
                        <a:ext cx="8589442" cy="4344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4163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2EA5E-EDBB-7F85-0BE5-F3BFBE52BF99}"/>
              </a:ext>
            </a:extLst>
          </p:cNvPr>
          <p:cNvSpPr txBox="1"/>
          <p:nvPr/>
        </p:nvSpPr>
        <p:spPr>
          <a:xfrm>
            <a:off x="152400" y="2940347"/>
            <a:ext cx="345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No segundo ciclo</a:t>
            </a:r>
            <a:r>
              <a:rPr lang="pt-BR" dirty="0"/>
              <a:t>:</a:t>
            </a:r>
          </a:p>
          <a:p>
            <a:pPr marL="342900" indent="-342900">
              <a:buAutoNum type="arabicPeriod"/>
            </a:pPr>
            <a:r>
              <a:rPr lang="pt-BR" dirty="0"/>
              <a:t>Lê o Register File.</a:t>
            </a:r>
          </a:p>
          <a:p>
            <a:pPr marL="342900" indent="-342900">
              <a:buAutoNum type="arabicPeriod"/>
            </a:pPr>
            <a:r>
              <a:rPr lang="pt-BR" dirty="0"/>
              <a:t>Decodifica a instrução.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3DCC5-2AC3-C32B-5B46-05FC70716FBF}"/>
              </a:ext>
            </a:extLst>
          </p:cNvPr>
          <p:cNvSpPr txBox="1"/>
          <p:nvPr/>
        </p:nvSpPr>
        <p:spPr>
          <a:xfrm>
            <a:off x="228600" y="68760"/>
            <a:ext cx="1173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atin typeface="+mj-lt"/>
              </a:rPr>
              <a:t>FSM do </a:t>
            </a:r>
            <a:r>
              <a:rPr lang="pt-BR" sz="4400" b="1" dirty="0" err="1">
                <a:latin typeface="+mj-lt"/>
              </a:rPr>
              <a:t>Main</a:t>
            </a:r>
            <a:r>
              <a:rPr lang="pt-BR" sz="4400" b="1" dirty="0">
                <a:latin typeface="+mj-lt"/>
              </a:rPr>
              <a:t> </a:t>
            </a:r>
            <a:r>
              <a:rPr lang="pt-BR" sz="4400" b="1" dirty="0" err="1">
                <a:latin typeface="+mj-lt"/>
              </a:rPr>
              <a:t>Controller</a:t>
            </a:r>
            <a:r>
              <a:rPr lang="pt-BR" sz="4400" b="1" dirty="0">
                <a:latin typeface="+mj-lt"/>
              </a:rPr>
              <a:t>: Decodificação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44B2F-FC06-F394-1B1D-BE08DDBE963F}"/>
              </a:ext>
            </a:extLst>
          </p:cNvPr>
          <p:cNvSpPr txBox="1"/>
          <p:nvPr/>
        </p:nvSpPr>
        <p:spPr>
          <a:xfrm>
            <a:off x="3989920" y="1377434"/>
            <a:ext cx="7952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dirty="0"/>
              <a:t>A FSM gasta um ciclo para a decodificação da instrução. Estando neste estado, após a decodificação, o próximo estado depende da instrução.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BCCDA-FDCB-6B61-590C-DE73AA587272}"/>
              </a:ext>
            </a:extLst>
          </p:cNvPr>
          <p:cNvSpPr txBox="1"/>
          <p:nvPr/>
        </p:nvSpPr>
        <p:spPr>
          <a:xfrm>
            <a:off x="2133600" y="1981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Calibri" pitchFamily="34" charset="0"/>
              </a:rPr>
              <a:t>Op</a:t>
            </a:r>
            <a:r>
              <a:rPr lang="pt-BR" sz="1200" dirty="0">
                <a:latin typeface="Calibri" pitchFamily="34" charset="0"/>
              </a:rPr>
              <a:t>, </a:t>
            </a:r>
          </a:p>
          <a:p>
            <a:r>
              <a:rPr lang="pt-BR" sz="1200" dirty="0" err="1">
                <a:latin typeface="Calibri" pitchFamily="34" charset="0"/>
              </a:rPr>
              <a:t>funct</a:t>
            </a:r>
            <a:endParaRPr lang="pt-BR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188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5190" name="Object 6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1975681"/>
              </p:ext>
            </p:extLst>
          </p:nvPr>
        </p:nvGraphicFramePr>
        <p:xfrm>
          <a:off x="0" y="947864"/>
          <a:ext cx="4191000" cy="316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81040" imgH="1866600" progId="Visio.Drawing.6">
                  <p:embed/>
                </p:oleObj>
              </mc:Choice>
              <mc:Fallback>
                <p:oleObj name="VISIO" r:id="rId6" imgW="2381040" imgH="1866600" progId="Visio.Drawing.6">
                  <p:embed/>
                  <p:pic>
                    <p:nvPicPr>
                      <p:cNvPr id="1245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47864"/>
                        <a:ext cx="4191000" cy="3166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3364278" y="2362200"/>
          <a:ext cx="8751522" cy="442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12451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4278" y="2362200"/>
                        <a:ext cx="8751522" cy="4427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EF4A2-DE33-E84C-0325-C0AD2CFE910F}"/>
              </a:ext>
            </a:extLst>
          </p:cNvPr>
          <p:cNvSpPr txBox="1"/>
          <p:nvPr/>
        </p:nvSpPr>
        <p:spPr>
          <a:xfrm>
            <a:off x="228600" y="6876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FSM do Main Controller: </a:t>
            </a:r>
            <a:r>
              <a:rPr lang="en-US" sz="3600" b="1" dirty="0" err="1">
                <a:latin typeface="+mj-lt"/>
              </a:rPr>
              <a:t>Calculo</a:t>
            </a:r>
            <a:r>
              <a:rPr lang="en-US" sz="3600" b="1" dirty="0">
                <a:latin typeface="+mj-lt"/>
              </a:rPr>
              <a:t> do </a:t>
            </a:r>
            <a:r>
              <a:rPr lang="en-US" sz="3600" b="1" dirty="0" err="1">
                <a:latin typeface="+mj-lt"/>
              </a:rPr>
              <a:t>Endereço</a:t>
            </a:r>
            <a:r>
              <a:rPr lang="en-US" sz="3600" b="1" dirty="0">
                <a:latin typeface="+mj-lt"/>
              </a:rPr>
              <a:t> de </a:t>
            </a:r>
            <a:r>
              <a:rPr lang="en-US" sz="3600" b="1" dirty="0" err="1">
                <a:latin typeface="+mj-lt"/>
              </a:rPr>
              <a:t>Memória</a:t>
            </a:r>
            <a:r>
              <a:rPr lang="en-US" sz="3600" b="1" dirty="0"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60890-39A0-75B7-2F66-273D57C41CDE}"/>
              </a:ext>
            </a:extLst>
          </p:cNvPr>
          <p:cNvSpPr txBox="1"/>
          <p:nvPr/>
        </p:nvSpPr>
        <p:spPr>
          <a:xfrm>
            <a:off x="4577918" y="1229797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t-BR" dirty="0"/>
              <a:t>Para as instruções </a:t>
            </a:r>
            <a:r>
              <a:rPr lang="pt-BR" dirty="0" err="1"/>
              <a:t>lw</a:t>
            </a:r>
            <a:r>
              <a:rPr lang="pt-BR" dirty="0"/>
              <a:t> e </a:t>
            </a:r>
            <a:r>
              <a:rPr lang="pt-BR" dirty="0" err="1"/>
              <a:t>sw</a:t>
            </a:r>
            <a:r>
              <a:rPr lang="pt-B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57AD8-55BD-A610-7BC5-E3DE5A94A2AD}"/>
              </a:ext>
            </a:extLst>
          </p:cNvPr>
          <p:cNvSpPr txBox="1"/>
          <p:nvPr/>
        </p:nvSpPr>
        <p:spPr>
          <a:xfrm>
            <a:off x="2514600" y="1219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Calibri" pitchFamily="34" charset="0"/>
              </a:rPr>
              <a:t>Op</a:t>
            </a:r>
            <a:r>
              <a:rPr lang="pt-BR" sz="1200" dirty="0">
                <a:latin typeface="Calibri" pitchFamily="34" charset="0"/>
              </a:rPr>
              <a:t>, </a:t>
            </a:r>
          </a:p>
          <a:p>
            <a:r>
              <a:rPr lang="pt-BR" sz="1200" dirty="0" err="1">
                <a:latin typeface="Calibri" pitchFamily="34" charset="0"/>
              </a:rPr>
              <a:t>funct</a:t>
            </a:r>
            <a:endParaRPr lang="pt-BR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02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E3778772-BBB9-795D-74D0-1E1B6DEB3D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912" y="947864"/>
          <a:ext cx="4032687" cy="315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381040" imgH="1866600" progId="Visio.Drawing.6">
                  <p:embed/>
                </p:oleObj>
              </mc:Choice>
              <mc:Fallback>
                <p:oleObj name="VISIO" r:id="rId6" imgW="2381040" imgH="1866600" progId="Visio.Drawing.6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E3778772-BBB9-795D-74D0-1E1B6DEB3D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2" y="947864"/>
                        <a:ext cx="4032687" cy="315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5191" name="Object 7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3364278" y="2362200"/>
          <a:ext cx="8751522" cy="442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5743440" imgH="2904480" progId="Visio.Drawing.6">
                  <p:embed/>
                </p:oleObj>
              </mc:Choice>
              <mc:Fallback>
                <p:oleObj name="VISIO" r:id="rId8" imgW="5743440" imgH="2904480" progId="Visio.Drawing.6">
                  <p:embed/>
                  <p:pic>
                    <p:nvPicPr>
                      <p:cNvPr id="12451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4278" y="2362200"/>
                        <a:ext cx="8751522" cy="4427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51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64F0C-DC7C-F087-B229-73BBDC152B4D}"/>
              </a:ext>
            </a:extLst>
          </p:cNvPr>
          <p:cNvSpPr txBox="1"/>
          <p:nvPr/>
        </p:nvSpPr>
        <p:spPr>
          <a:xfrm>
            <a:off x="76200" y="68760"/>
            <a:ext cx="1181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FSM do Main Controller: </a:t>
            </a:r>
            <a:r>
              <a:rPr lang="en-US" sz="3600" b="1" dirty="0" err="1">
                <a:latin typeface="+mj-lt"/>
              </a:rPr>
              <a:t>Cálculo</a:t>
            </a:r>
            <a:r>
              <a:rPr lang="en-US" sz="3600" b="1" dirty="0">
                <a:latin typeface="+mj-lt"/>
              </a:rPr>
              <a:t> do </a:t>
            </a:r>
            <a:r>
              <a:rPr lang="en-US" sz="3600" b="1" dirty="0" err="1">
                <a:latin typeface="+mj-lt"/>
              </a:rPr>
              <a:t>Endereço</a:t>
            </a:r>
            <a:r>
              <a:rPr lang="en-US" sz="3600" b="1" dirty="0">
                <a:latin typeface="+mj-lt"/>
              </a:rPr>
              <a:t> de </a:t>
            </a:r>
            <a:r>
              <a:rPr lang="en-US" sz="3600" b="1" dirty="0" err="1">
                <a:latin typeface="+mj-lt"/>
              </a:rPr>
              <a:t>Memória</a:t>
            </a:r>
            <a:r>
              <a:rPr lang="en-US" sz="3600" b="1" dirty="0">
                <a:latin typeface="+mj-lt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DC920-C8F0-EE77-FBCD-B38D393C429B}"/>
              </a:ext>
            </a:extLst>
          </p:cNvPr>
          <p:cNvSpPr txBox="1"/>
          <p:nvPr/>
        </p:nvSpPr>
        <p:spPr>
          <a:xfrm>
            <a:off x="2514600" y="1219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Calibri" pitchFamily="34" charset="0"/>
              </a:rPr>
              <a:t>Op</a:t>
            </a:r>
            <a:r>
              <a:rPr lang="pt-BR" sz="1200" dirty="0">
                <a:latin typeface="Calibri" pitchFamily="34" charset="0"/>
              </a:rPr>
              <a:t>, </a:t>
            </a:r>
          </a:p>
          <a:p>
            <a:r>
              <a:rPr lang="pt-BR" sz="1200" dirty="0" err="1">
                <a:latin typeface="Calibri" pitchFamily="34" charset="0"/>
              </a:rPr>
              <a:t>funct</a:t>
            </a:r>
            <a:endParaRPr lang="pt-BR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5451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6214" name="Object 6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0" y="914400"/>
          <a:ext cx="6314831" cy="5903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5960" imgH="3773520" progId="Visio.Drawing.6">
                  <p:embed/>
                </p:oleObj>
              </mc:Choice>
              <mc:Fallback>
                <p:oleObj name="VISIO" r:id="rId5" imgW="4035960" imgH="3773520" progId="Visio.Drawing.6">
                  <p:embed/>
                  <p:pic>
                    <p:nvPicPr>
                      <p:cNvPr id="1246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14400"/>
                        <a:ext cx="6314831" cy="5903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621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88819-A3CC-5B98-75F5-5840DCCA44E2}"/>
              </a:ext>
            </a:extLst>
          </p:cNvPr>
          <p:cNvSpPr txBox="1"/>
          <p:nvPr/>
        </p:nvSpPr>
        <p:spPr>
          <a:xfrm>
            <a:off x="76200" y="68760"/>
            <a:ext cx="1181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Garamond" panose="02020404030301010803" pitchFamily="18" charset="0"/>
              </a:rPr>
              <a:t>FSM do Main Controller: </a:t>
            </a:r>
            <a:r>
              <a:rPr lang="en-US" sz="4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b="1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D0C38-066E-BC75-8AC8-3993A2B97CA3}"/>
              </a:ext>
            </a:extLst>
          </p:cNvPr>
          <p:cNvSpPr/>
          <p:nvPr/>
        </p:nvSpPr>
        <p:spPr>
          <a:xfrm>
            <a:off x="4343400" y="990600"/>
            <a:ext cx="1905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976317-C09A-C896-9619-139E4DD64E07}"/>
              </a:ext>
            </a:extLst>
          </p:cNvPr>
          <p:cNvCxnSpPr>
            <a:cxnSpLocks/>
          </p:cNvCxnSpPr>
          <p:nvPr/>
        </p:nvCxnSpPr>
        <p:spPr>
          <a:xfrm>
            <a:off x="4343400" y="1066800"/>
            <a:ext cx="0" cy="518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4D42B0B-ECCF-9520-943A-8EDDADF51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599129"/>
            <a:ext cx="7772400" cy="4031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F4507C-0DD5-91B5-B3E7-C18CFBB53723}"/>
              </a:ext>
            </a:extLst>
          </p:cNvPr>
          <p:cNvSpPr txBox="1"/>
          <p:nvPr/>
        </p:nvSpPr>
        <p:spPr>
          <a:xfrm>
            <a:off x="2514600" y="1219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Calibri" pitchFamily="34" charset="0"/>
              </a:rPr>
              <a:t>Op</a:t>
            </a:r>
            <a:r>
              <a:rPr lang="pt-BR" sz="1200" dirty="0">
                <a:latin typeface="Calibri" pitchFamily="34" charset="0"/>
              </a:rPr>
              <a:t>, </a:t>
            </a:r>
          </a:p>
          <a:p>
            <a:r>
              <a:rPr lang="pt-BR" sz="1200" dirty="0" err="1">
                <a:latin typeface="Calibri" pitchFamily="34" charset="0"/>
              </a:rPr>
              <a:t>funct</a:t>
            </a:r>
            <a:endParaRPr lang="pt-BR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7509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8261" name="Object 5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0" y="906961"/>
          <a:ext cx="6363938" cy="5951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5960" imgH="3773520" progId="Visio.Drawing.6">
                  <p:embed/>
                </p:oleObj>
              </mc:Choice>
              <mc:Fallback>
                <p:oleObj name="VISIO" r:id="rId5" imgW="4035960" imgH="3773520" progId="Visio.Drawing.6">
                  <p:embed/>
                  <p:pic>
                    <p:nvPicPr>
                      <p:cNvPr id="12482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06961"/>
                        <a:ext cx="6363938" cy="5951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825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CE153-F3A7-C137-5624-3708583C480D}"/>
              </a:ext>
            </a:extLst>
          </p:cNvPr>
          <p:cNvSpPr txBox="1"/>
          <p:nvPr/>
        </p:nvSpPr>
        <p:spPr>
          <a:xfrm>
            <a:off x="76200" y="68760"/>
            <a:ext cx="1181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FSM do Main Controller: </a:t>
            </a:r>
            <a:r>
              <a:rPr lang="en-US" sz="4400" b="1" dirty="0" err="1">
                <a:latin typeface="+mj-lt"/>
                <a:cs typeface="Courier New" panose="02070309020205020404" pitchFamily="49" charset="0"/>
              </a:rPr>
              <a:t>sw</a:t>
            </a:r>
            <a:r>
              <a:rPr lang="en-US" sz="4400" b="1" dirty="0">
                <a:latin typeface="+mj-lt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C7B95F-8489-BA50-0BAC-4A308E02A333}"/>
              </a:ext>
            </a:extLst>
          </p:cNvPr>
          <p:cNvCxnSpPr>
            <a:cxnSpLocks/>
          </p:cNvCxnSpPr>
          <p:nvPr/>
        </p:nvCxnSpPr>
        <p:spPr>
          <a:xfrm>
            <a:off x="4315260" y="1066800"/>
            <a:ext cx="0" cy="52239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031A9BB-885D-A398-8D26-AB512525CB02}"/>
              </a:ext>
            </a:extLst>
          </p:cNvPr>
          <p:cNvSpPr/>
          <p:nvPr/>
        </p:nvSpPr>
        <p:spPr>
          <a:xfrm>
            <a:off x="4340660" y="999066"/>
            <a:ext cx="2271807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91523E-CDE1-0D20-3585-0B564AE109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27" y="1430518"/>
            <a:ext cx="7772400" cy="4031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E58ABA-D425-7DF6-5F8D-83E7BD2DE75E}"/>
              </a:ext>
            </a:extLst>
          </p:cNvPr>
          <p:cNvSpPr txBox="1"/>
          <p:nvPr/>
        </p:nvSpPr>
        <p:spPr>
          <a:xfrm>
            <a:off x="2514600" y="1219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Calibri" pitchFamily="34" charset="0"/>
              </a:rPr>
              <a:t>Op</a:t>
            </a:r>
            <a:r>
              <a:rPr lang="pt-BR" sz="1200" dirty="0">
                <a:latin typeface="Calibri" pitchFamily="34" charset="0"/>
              </a:rPr>
              <a:t>, </a:t>
            </a:r>
          </a:p>
          <a:p>
            <a:r>
              <a:rPr lang="pt-BR" sz="1200" dirty="0" err="1">
                <a:latin typeface="Calibri" pitchFamily="34" charset="0"/>
              </a:rPr>
              <a:t>funct</a:t>
            </a:r>
            <a:endParaRPr lang="pt-BR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6470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285" name="Object 5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2487479" y="914400"/>
          <a:ext cx="6275521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5960" imgH="3773520" progId="Visio.Drawing.6">
                  <p:embed/>
                </p:oleObj>
              </mc:Choice>
              <mc:Fallback>
                <p:oleObj name="VISIO" r:id="rId5" imgW="4035960" imgH="3773520" progId="Visio.Drawing.6">
                  <p:embed/>
                  <p:pic>
                    <p:nvPicPr>
                      <p:cNvPr id="1249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479" y="914400"/>
                        <a:ext cx="6275521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28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ABE3C-0497-95A6-6450-2CD48DA0C650}"/>
              </a:ext>
            </a:extLst>
          </p:cNvPr>
          <p:cNvSpPr txBox="1"/>
          <p:nvPr/>
        </p:nvSpPr>
        <p:spPr>
          <a:xfrm>
            <a:off x="76200" y="68760"/>
            <a:ext cx="1181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FSM do Main Controller: </a:t>
            </a:r>
            <a:r>
              <a:rPr lang="en-US" sz="4400" b="1" dirty="0" err="1">
                <a:latin typeface="+mj-lt"/>
              </a:rPr>
              <a:t>Instruções</a:t>
            </a:r>
            <a:r>
              <a:rPr lang="en-US" sz="4400" b="1" dirty="0">
                <a:latin typeface="+mj-lt"/>
              </a:rPr>
              <a:t> </a:t>
            </a:r>
            <a:r>
              <a:rPr lang="en-US" sz="4400" b="1" dirty="0">
                <a:latin typeface="+mj-lt"/>
                <a:cs typeface="Courier New" panose="02070309020205020404" pitchFamily="49" charset="0"/>
              </a:rPr>
              <a:t>Tipo-R</a:t>
            </a:r>
            <a:r>
              <a:rPr lang="en-US" sz="4400" b="1" dirty="0"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98CF8-6D2B-C4EA-E7C1-17D497082CDD}"/>
              </a:ext>
            </a:extLst>
          </p:cNvPr>
          <p:cNvSpPr txBox="1"/>
          <p:nvPr/>
        </p:nvSpPr>
        <p:spPr>
          <a:xfrm>
            <a:off x="4953000" y="1186531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Calibri" pitchFamily="34" charset="0"/>
              </a:rPr>
              <a:t>Op</a:t>
            </a:r>
            <a:r>
              <a:rPr lang="pt-BR" sz="1200" dirty="0">
                <a:latin typeface="Calibri" pitchFamily="34" charset="0"/>
              </a:rPr>
              <a:t>, </a:t>
            </a:r>
          </a:p>
          <a:p>
            <a:r>
              <a:rPr lang="pt-BR" sz="1200" dirty="0" err="1">
                <a:latin typeface="Calibri" pitchFamily="34" charset="0"/>
              </a:rPr>
              <a:t>funct</a:t>
            </a:r>
            <a:endParaRPr lang="pt-BR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0633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>
            <a:extLst>
              <a:ext uri="{FF2B5EF4-FFF2-40B4-BE49-F238E27FC236}">
                <a16:creationId xmlns:a16="http://schemas.microsoft.com/office/drawing/2014/main" id="{C2F45893-AE03-DC4E-AE2E-84EA31240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506200" cy="1066800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Relembre: Máquina de Ciclo Único</a:t>
            </a:r>
          </a:p>
        </p:txBody>
      </p:sp>
      <p:sp>
        <p:nvSpPr>
          <p:cNvPr id="214018" name="Content Placeholder 2">
            <a:extLst>
              <a:ext uri="{FF2B5EF4-FFF2-40B4-BE49-F238E27FC236}">
                <a16:creationId xmlns:a16="http://schemas.microsoft.com/office/drawing/2014/main" id="{94861D12-17E4-5941-BA53-DB5E2AB678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6950"/>
            <a:ext cx="10058400" cy="5194300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Máquina de ciclo único</a:t>
            </a: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endParaRPr lang="pt-BR" altLang="en-US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pPr lvl="1"/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14019" name="Slide Number Placeholder 3">
            <a:extLst>
              <a:ext uri="{FF2B5EF4-FFF2-40B4-BE49-F238E27FC236}">
                <a16:creationId xmlns:a16="http://schemas.microsoft.com/office/drawing/2014/main" id="{BF07A78C-40FA-1D41-AF32-5AD8773C37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20148CD-51E5-444E-A121-3D7830742D00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14020" name="Line 5">
            <a:extLst>
              <a:ext uri="{FF2B5EF4-FFF2-40B4-BE49-F238E27FC236}">
                <a16:creationId xmlns:a16="http://schemas.microsoft.com/office/drawing/2014/main" id="{61A82C18-F9C1-7143-AB67-EB9D8EAEB6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6475" y="3124200"/>
            <a:ext cx="838200" cy="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grpSp>
        <p:nvGrpSpPr>
          <p:cNvPr id="214021" name="Group 7">
            <a:extLst>
              <a:ext uri="{FF2B5EF4-FFF2-40B4-BE49-F238E27FC236}">
                <a16:creationId xmlns:a16="http://schemas.microsoft.com/office/drawing/2014/main" id="{C0B0E36F-025B-7444-90D9-ECB92FDBB93A}"/>
              </a:ext>
            </a:extLst>
          </p:cNvPr>
          <p:cNvGrpSpPr>
            <a:grpSpLocks/>
          </p:cNvGrpSpPr>
          <p:nvPr/>
        </p:nvGrpSpPr>
        <p:grpSpPr bwMode="auto">
          <a:xfrm>
            <a:off x="3495675" y="2133601"/>
            <a:ext cx="2662238" cy="2043113"/>
            <a:chOff x="2790" y="1015"/>
            <a:chExt cx="1677" cy="1287"/>
          </a:xfrm>
        </p:grpSpPr>
        <p:sp>
          <p:nvSpPr>
            <p:cNvPr id="214028" name="Oval 8">
              <a:extLst>
                <a:ext uri="{FF2B5EF4-FFF2-40B4-BE49-F238E27FC236}">
                  <a16:creationId xmlns:a16="http://schemas.microsoft.com/office/drawing/2014/main" id="{E686A081-8FFE-F746-AF61-E8814F7DA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1128"/>
              <a:ext cx="497" cy="49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29" name="Oval 9">
              <a:extLst>
                <a:ext uri="{FF2B5EF4-FFF2-40B4-BE49-F238E27FC236}">
                  <a16:creationId xmlns:a16="http://schemas.microsoft.com/office/drawing/2014/main" id="{42E98383-A8A2-7A48-8BF1-DBB07B01F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1241"/>
              <a:ext cx="947" cy="94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0" name="Freeform 10">
              <a:extLst>
                <a:ext uri="{FF2B5EF4-FFF2-40B4-BE49-F238E27FC236}">
                  <a16:creationId xmlns:a16="http://schemas.microsoft.com/office/drawing/2014/main" id="{BBDFC612-5843-BE4A-8E89-5269E820D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" y="1351"/>
              <a:ext cx="197" cy="254"/>
            </a:xfrm>
            <a:custGeom>
              <a:avLst/>
              <a:gdLst>
                <a:gd name="T0" fmla="*/ 168 w 197"/>
                <a:gd name="T1" fmla="*/ 0 h 254"/>
                <a:gd name="T2" fmla="*/ 0 w 197"/>
                <a:gd name="T3" fmla="*/ 221 h 254"/>
                <a:gd name="T4" fmla="*/ 83 w 197"/>
                <a:gd name="T5" fmla="*/ 253 h 254"/>
                <a:gd name="T6" fmla="*/ 196 w 197"/>
                <a:gd name="T7" fmla="*/ 22 h 254"/>
                <a:gd name="T8" fmla="*/ 168 w 197"/>
                <a:gd name="T9" fmla="*/ 0 h 2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"/>
                <a:gd name="T16" fmla="*/ 0 h 254"/>
                <a:gd name="T17" fmla="*/ 197 w 197"/>
                <a:gd name="T18" fmla="*/ 254 h 2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" h="254">
                  <a:moveTo>
                    <a:pt x="168" y="0"/>
                  </a:moveTo>
                  <a:lnTo>
                    <a:pt x="0" y="221"/>
                  </a:lnTo>
                  <a:lnTo>
                    <a:pt x="83" y="253"/>
                  </a:lnTo>
                  <a:lnTo>
                    <a:pt x="196" y="22"/>
                  </a:lnTo>
                  <a:lnTo>
                    <a:pt x="16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214031" name="Oval 11">
              <a:extLst>
                <a:ext uri="{FF2B5EF4-FFF2-40B4-BE49-F238E27FC236}">
                  <a16:creationId xmlns:a16="http://schemas.microsoft.com/office/drawing/2014/main" id="{467797B1-5E02-9542-B718-F21A2F963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" y="1353"/>
              <a:ext cx="947" cy="94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2" name="Oval 12">
              <a:extLst>
                <a:ext uri="{FF2B5EF4-FFF2-40B4-BE49-F238E27FC236}">
                  <a16:creationId xmlns:a16="http://schemas.microsoft.com/office/drawing/2014/main" id="{C3AF50C2-9A1B-914A-B81B-3A69CF7F4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1522"/>
              <a:ext cx="329" cy="33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3" name="Oval 13">
              <a:extLst>
                <a:ext uri="{FF2B5EF4-FFF2-40B4-BE49-F238E27FC236}">
                  <a16:creationId xmlns:a16="http://schemas.microsoft.com/office/drawing/2014/main" id="{F8F3B9DE-B111-E044-A537-022EA6F0F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" y="2028"/>
              <a:ext cx="216" cy="21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4" name="Oval 14">
              <a:extLst>
                <a:ext uri="{FF2B5EF4-FFF2-40B4-BE49-F238E27FC236}">
                  <a16:creationId xmlns:a16="http://schemas.microsoft.com/office/drawing/2014/main" id="{15F79E66-7CC9-E947-B73A-CF35BF3C3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" y="1410"/>
              <a:ext cx="216" cy="216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5" name="Oval 15">
              <a:extLst>
                <a:ext uri="{FF2B5EF4-FFF2-40B4-BE49-F238E27FC236}">
                  <a16:creationId xmlns:a16="http://schemas.microsoft.com/office/drawing/2014/main" id="{434675A1-521A-684E-8927-F2FF297DC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747"/>
              <a:ext cx="329" cy="32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6" name="Oval 16">
              <a:extLst>
                <a:ext uri="{FF2B5EF4-FFF2-40B4-BE49-F238E27FC236}">
                  <a16:creationId xmlns:a16="http://schemas.microsoft.com/office/drawing/2014/main" id="{10DF1474-BAA3-054F-B3EC-CD0BE9D2F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1" y="1015"/>
              <a:ext cx="497" cy="49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7" name="Oval 17">
              <a:extLst>
                <a:ext uri="{FF2B5EF4-FFF2-40B4-BE49-F238E27FC236}">
                  <a16:creationId xmlns:a16="http://schemas.microsoft.com/office/drawing/2014/main" id="{74341B8A-F1BA-3141-8143-42DCD8FD1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" y="1128"/>
              <a:ext cx="498" cy="498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8" name="Oval 18">
              <a:extLst>
                <a:ext uri="{FF2B5EF4-FFF2-40B4-BE49-F238E27FC236}">
                  <a16:creationId xmlns:a16="http://schemas.microsoft.com/office/drawing/2014/main" id="{FAB32430-AE21-4648-8EDB-DB3FE67F5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1" y="1015"/>
              <a:ext cx="498" cy="49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39" name="Oval 19">
              <a:extLst>
                <a:ext uri="{FF2B5EF4-FFF2-40B4-BE49-F238E27FC236}">
                  <a16:creationId xmlns:a16="http://schemas.microsoft.com/office/drawing/2014/main" id="{823A4306-DDD8-804D-B730-C9F76896D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3" y="1634"/>
              <a:ext cx="497" cy="49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2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4040" name="Freeform 20">
              <a:extLst>
                <a:ext uri="{FF2B5EF4-FFF2-40B4-BE49-F238E27FC236}">
                  <a16:creationId xmlns:a16="http://schemas.microsoft.com/office/drawing/2014/main" id="{B1A5CCDE-0E09-784B-B723-5318D07BA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7" y="1100"/>
              <a:ext cx="1253" cy="1080"/>
            </a:xfrm>
            <a:custGeom>
              <a:avLst/>
              <a:gdLst>
                <a:gd name="T0" fmla="*/ 295 w 1253"/>
                <a:gd name="T1" fmla="*/ 0 h 1080"/>
                <a:gd name="T2" fmla="*/ 522 w 1253"/>
                <a:gd name="T3" fmla="*/ 134 h 1080"/>
                <a:gd name="T4" fmla="*/ 796 w 1253"/>
                <a:gd name="T5" fmla="*/ 99 h 1080"/>
                <a:gd name="T6" fmla="*/ 971 w 1253"/>
                <a:gd name="T7" fmla="*/ 359 h 1080"/>
                <a:gd name="T8" fmla="*/ 1017 w 1253"/>
                <a:gd name="T9" fmla="*/ 379 h 1080"/>
                <a:gd name="T10" fmla="*/ 1139 w 1253"/>
                <a:gd name="T11" fmla="*/ 461 h 1080"/>
                <a:gd name="T12" fmla="*/ 1171 w 1253"/>
                <a:gd name="T13" fmla="*/ 527 h 1080"/>
                <a:gd name="T14" fmla="*/ 1252 w 1253"/>
                <a:gd name="T15" fmla="*/ 647 h 1080"/>
                <a:gd name="T16" fmla="*/ 1238 w 1253"/>
                <a:gd name="T17" fmla="*/ 685 h 1080"/>
                <a:gd name="T18" fmla="*/ 1048 w 1253"/>
                <a:gd name="T19" fmla="*/ 1037 h 1080"/>
                <a:gd name="T20" fmla="*/ 915 w 1253"/>
                <a:gd name="T21" fmla="*/ 1079 h 1080"/>
                <a:gd name="T22" fmla="*/ 480 w 1253"/>
                <a:gd name="T23" fmla="*/ 1040 h 1080"/>
                <a:gd name="T24" fmla="*/ 448 w 1253"/>
                <a:gd name="T25" fmla="*/ 984 h 1080"/>
                <a:gd name="T26" fmla="*/ 161 w 1253"/>
                <a:gd name="T27" fmla="*/ 920 h 1080"/>
                <a:gd name="T28" fmla="*/ 108 w 1253"/>
                <a:gd name="T29" fmla="*/ 945 h 1080"/>
                <a:gd name="T30" fmla="*/ 0 w 1253"/>
                <a:gd name="T31" fmla="*/ 365 h 1080"/>
                <a:gd name="T32" fmla="*/ 295 w 1253"/>
                <a:gd name="T33" fmla="*/ 0 h 10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53"/>
                <a:gd name="T52" fmla="*/ 0 h 1080"/>
                <a:gd name="T53" fmla="*/ 1253 w 1253"/>
                <a:gd name="T54" fmla="*/ 1080 h 108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53" h="1080">
                  <a:moveTo>
                    <a:pt x="295" y="0"/>
                  </a:moveTo>
                  <a:lnTo>
                    <a:pt x="522" y="134"/>
                  </a:lnTo>
                  <a:lnTo>
                    <a:pt x="796" y="99"/>
                  </a:lnTo>
                  <a:lnTo>
                    <a:pt x="971" y="359"/>
                  </a:lnTo>
                  <a:lnTo>
                    <a:pt x="1017" y="379"/>
                  </a:lnTo>
                  <a:lnTo>
                    <a:pt x="1139" y="461"/>
                  </a:lnTo>
                  <a:lnTo>
                    <a:pt x="1171" y="527"/>
                  </a:lnTo>
                  <a:lnTo>
                    <a:pt x="1252" y="647"/>
                  </a:lnTo>
                  <a:lnTo>
                    <a:pt x="1238" y="685"/>
                  </a:lnTo>
                  <a:lnTo>
                    <a:pt x="1048" y="1037"/>
                  </a:lnTo>
                  <a:lnTo>
                    <a:pt x="915" y="1079"/>
                  </a:lnTo>
                  <a:lnTo>
                    <a:pt x="480" y="1040"/>
                  </a:lnTo>
                  <a:lnTo>
                    <a:pt x="448" y="984"/>
                  </a:lnTo>
                  <a:lnTo>
                    <a:pt x="161" y="920"/>
                  </a:lnTo>
                  <a:lnTo>
                    <a:pt x="108" y="945"/>
                  </a:lnTo>
                  <a:lnTo>
                    <a:pt x="0" y="365"/>
                  </a:lnTo>
                  <a:lnTo>
                    <a:pt x="29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14022" name="Rectangle 24">
            <a:extLst>
              <a:ext uri="{FF2B5EF4-FFF2-40B4-BE49-F238E27FC236}">
                <a16:creationId xmlns:a16="http://schemas.microsoft.com/office/drawing/2014/main" id="{90E5A22D-213C-C849-90D7-D70F0DA60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64" y="2514601"/>
            <a:ext cx="58830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en-US" sz="2800" dirty="0">
                <a:solidFill>
                  <a:srgbClr val="000000"/>
                </a:solidFill>
                <a:latin typeface="Tahoma" panose="020B0604030504040204" pitchFamily="34" charset="0"/>
              </a:rPr>
              <a:t>ES</a:t>
            </a:r>
          </a:p>
        </p:txBody>
      </p:sp>
      <p:sp>
        <p:nvSpPr>
          <p:cNvPr id="214023" name="Freeform 39">
            <a:extLst>
              <a:ext uri="{FF2B5EF4-FFF2-40B4-BE49-F238E27FC236}">
                <a16:creationId xmlns:a16="http://schemas.microsoft.com/office/drawing/2014/main" id="{A251552D-651D-524D-9CF8-CAA855299352}"/>
              </a:ext>
            </a:extLst>
          </p:cNvPr>
          <p:cNvSpPr>
            <a:spLocks/>
          </p:cNvSpPr>
          <p:nvPr/>
        </p:nvSpPr>
        <p:spPr bwMode="auto">
          <a:xfrm>
            <a:off x="2809875" y="3048000"/>
            <a:ext cx="6019800" cy="1600200"/>
          </a:xfrm>
          <a:custGeom>
            <a:avLst/>
            <a:gdLst>
              <a:gd name="T0" fmla="*/ 2147483646 w 3792"/>
              <a:gd name="T1" fmla="*/ 0 h 1008"/>
              <a:gd name="T2" fmla="*/ 2147483646 w 3792"/>
              <a:gd name="T3" fmla="*/ 0 h 1008"/>
              <a:gd name="T4" fmla="*/ 2147483646 w 3792"/>
              <a:gd name="T5" fmla="*/ 2147483646 h 1008"/>
              <a:gd name="T6" fmla="*/ 0 w 3792"/>
              <a:gd name="T7" fmla="*/ 2147483646 h 1008"/>
              <a:gd name="T8" fmla="*/ 0 w 3792"/>
              <a:gd name="T9" fmla="*/ 2147483646 h 1008"/>
              <a:gd name="T10" fmla="*/ 2147483646 w 3792"/>
              <a:gd name="T11" fmla="*/ 2147483646 h 10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792"/>
              <a:gd name="T19" fmla="*/ 0 h 1008"/>
              <a:gd name="T20" fmla="*/ 3792 w 3792"/>
              <a:gd name="T21" fmla="*/ 1008 h 10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792" h="1008">
                <a:moveTo>
                  <a:pt x="3600" y="0"/>
                </a:moveTo>
                <a:lnTo>
                  <a:pt x="3792" y="0"/>
                </a:lnTo>
                <a:lnTo>
                  <a:pt x="3792" y="1008"/>
                </a:lnTo>
                <a:lnTo>
                  <a:pt x="0" y="1008"/>
                </a:lnTo>
                <a:lnTo>
                  <a:pt x="0" y="192"/>
                </a:lnTo>
                <a:lnTo>
                  <a:pt x="576" y="192"/>
                </a:lnTo>
              </a:path>
            </a:pathLst>
          </a:custGeom>
          <a:noFill/>
          <a:ln w="50800">
            <a:solidFill>
              <a:srgbClr val="FF33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14024" name="Rectangle 40">
            <a:extLst>
              <a:ext uri="{FF2B5EF4-FFF2-40B4-BE49-F238E27FC236}">
                <a16:creationId xmlns:a16="http://schemas.microsoft.com/office/drawing/2014/main" id="{C12DD228-85F0-1746-8FC6-64D594E13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675" y="2133600"/>
            <a:ext cx="1574800" cy="20574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4025" name="Rectangle 24">
            <a:extLst>
              <a:ext uri="{FF2B5EF4-FFF2-40B4-BE49-F238E27FC236}">
                <a16:creationId xmlns:a16="http://schemas.microsoft.com/office/drawing/2014/main" id="{75A6E234-375B-CA49-B563-9DCC78F28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667000"/>
            <a:ext cx="1607812" cy="120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Lógica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Sequencial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(Estado)</a:t>
            </a:r>
          </a:p>
        </p:txBody>
      </p:sp>
      <p:sp>
        <p:nvSpPr>
          <p:cNvPr id="214026" name="Rectangle 24">
            <a:extLst>
              <a:ext uri="{FF2B5EF4-FFF2-40B4-BE49-F238E27FC236}">
                <a16:creationId xmlns:a16="http://schemas.microsoft.com/office/drawing/2014/main" id="{9673CDAB-AA62-6047-9B52-40FB7AA62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819400"/>
            <a:ext cx="2040623" cy="83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Lógica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Combinacional</a:t>
            </a:r>
            <a:endParaRPr lang="pt-BR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4027" name="Rectangle 23">
            <a:extLst>
              <a:ext uri="{FF2B5EF4-FFF2-40B4-BE49-F238E27FC236}">
                <a16:creationId xmlns:a16="http://schemas.microsoft.com/office/drawing/2014/main" id="{1C72702D-147D-A24A-B8EB-E01BC63CF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6" y="2438400"/>
            <a:ext cx="77585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2800" dirty="0">
                <a:solidFill>
                  <a:srgbClr val="000000"/>
                </a:solidFill>
              </a:rPr>
              <a:t>ES’ </a:t>
            </a:r>
            <a:endParaRPr lang="pt-BR" altLang="en-US" sz="2800" baseline="-25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B11CB0-D1B8-6248-B8BE-2C1791108BED}"/>
              </a:ext>
            </a:extLst>
          </p:cNvPr>
          <p:cNvSpPr txBox="1"/>
          <p:nvPr/>
        </p:nvSpPr>
        <p:spPr>
          <a:xfrm>
            <a:off x="2072641" y="6505303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ES: Estado Arquitetural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309" name="Object 5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2819400" y="1138238"/>
          <a:ext cx="57912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5960" imgH="3773520" progId="Visio.Drawing.6">
                  <p:embed/>
                </p:oleObj>
              </mc:Choice>
              <mc:Fallback>
                <p:oleObj name="VISIO" r:id="rId5" imgW="4035960" imgH="3773520" progId="Visio.Drawing.6">
                  <p:embed/>
                  <p:pic>
                    <p:nvPicPr>
                      <p:cNvPr id="12503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138238"/>
                        <a:ext cx="57912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030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3C395-EDD6-9584-2EEE-EBBF7FADC5A9}"/>
              </a:ext>
            </a:extLst>
          </p:cNvPr>
          <p:cNvSpPr txBox="1"/>
          <p:nvPr/>
        </p:nvSpPr>
        <p:spPr>
          <a:xfrm>
            <a:off x="76200" y="68760"/>
            <a:ext cx="1181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FSM do Main Controller: </a:t>
            </a:r>
            <a:r>
              <a:rPr lang="en-US" sz="4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4400" dirty="0"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D14D2-6215-86DF-2598-0D9275766640}"/>
              </a:ext>
            </a:extLst>
          </p:cNvPr>
          <p:cNvSpPr txBox="1"/>
          <p:nvPr/>
        </p:nvSpPr>
        <p:spPr>
          <a:xfrm>
            <a:off x="5105400" y="141446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Calibri" pitchFamily="34" charset="0"/>
              </a:rPr>
              <a:t>Op</a:t>
            </a:r>
            <a:r>
              <a:rPr lang="pt-BR" sz="1200" dirty="0">
                <a:latin typeface="Calibri" pitchFamily="34" charset="0"/>
              </a:rPr>
              <a:t>, </a:t>
            </a:r>
          </a:p>
          <a:p>
            <a:r>
              <a:rPr lang="pt-BR" sz="1200" dirty="0" err="1">
                <a:latin typeface="Calibri" pitchFamily="34" charset="0"/>
              </a:rPr>
              <a:t>funct</a:t>
            </a:r>
            <a:endParaRPr lang="pt-BR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1565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4">
            <a:extLst>
              <a:ext uri="{FF2B5EF4-FFF2-40B4-BE49-F238E27FC236}">
                <a16:creationId xmlns:a16="http://schemas.microsoft.com/office/drawing/2014/main" id="{5985CECB-6A9D-644B-8C92-7561802C7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10668000" cy="1752600"/>
          </a:xfrm>
        </p:spPr>
        <p:txBody>
          <a:bodyPr/>
          <a:lstStyle/>
          <a:p>
            <a:pPr algn="ctr"/>
            <a:r>
              <a:rPr lang="pt-BR" altLang="en-US" b="0" dirty="0"/>
              <a:t>Instrução </a:t>
            </a:r>
            <a:r>
              <a:rPr lang="pt-BR" alt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pt-BR" altLang="en-US" b="0" dirty="0"/>
              <a:t> </a:t>
            </a:r>
            <a:endParaRPr lang="pt-BR" altLang="en-US" b="0" i="1" dirty="0"/>
          </a:p>
        </p:txBody>
      </p:sp>
      <p:sp>
        <p:nvSpPr>
          <p:cNvPr id="208898" name="Subtitle 5">
            <a:extLst>
              <a:ext uri="{FF2B5EF4-FFF2-40B4-BE49-F238E27FC236}">
                <a16:creationId xmlns:a16="http://schemas.microsoft.com/office/drawing/2014/main" id="{1A859925-8036-F946-8F25-2508BF16FE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pt-BR" alt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E5FE0FEE-64D8-214B-8C5F-6DF4FD6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1CA9A990-6A81-D84D-95A8-A48D3F1CDA53}" type="slidenum">
              <a:rPr lang="pt-BR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61</a:t>
            </a:fld>
            <a:endParaRPr lang="pt-BR" altLang="en-US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10520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7573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9785639"/>
              </p:ext>
            </p:extLst>
          </p:nvPr>
        </p:nvGraphicFramePr>
        <p:xfrm>
          <a:off x="381000" y="696342"/>
          <a:ext cx="8000999" cy="6100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950360" imgH="3773520" progId="Visio.Drawing.6">
                  <p:embed/>
                </p:oleObj>
              </mc:Choice>
              <mc:Fallback>
                <p:oleObj name="VISIO" r:id="rId6" imgW="4950360" imgH="3773520" progId="Visio.Drawing.6">
                  <p:embed/>
                  <p:pic>
                    <p:nvPicPr>
                      <p:cNvPr id="15175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696342"/>
                        <a:ext cx="8000999" cy="6100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7570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757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68760"/>
            <a:ext cx="1036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FSM do Main </a:t>
            </a:r>
            <a:r>
              <a:rPr lang="en-US" sz="4400" dirty="0" err="1">
                <a:latin typeface="+mj-lt"/>
              </a:rPr>
              <a:t>Controler</a:t>
            </a:r>
            <a:r>
              <a:rPr lang="en-US" sz="4400" dirty="0">
                <a:latin typeface="+mj-lt"/>
              </a:rPr>
              <a:t>: </a:t>
            </a:r>
            <a:r>
              <a:rPr lang="en-US" sz="4400" dirty="0" err="1">
                <a:latin typeface="Courier New" pitchFamily="49" charset="0"/>
                <a:cs typeface="Courier New" pitchFamily="49" charset="0"/>
              </a:rPr>
              <a:t>addi</a:t>
            </a:r>
            <a:endParaRPr lang="en-US" sz="4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59531-3AA1-41CD-C4BE-1BBAF7FADBA8}"/>
              </a:ext>
            </a:extLst>
          </p:cNvPr>
          <p:cNvSpPr txBox="1"/>
          <p:nvPr/>
        </p:nvSpPr>
        <p:spPr>
          <a:xfrm>
            <a:off x="8229600" y="2438400"/>
            <a:ext cx="3581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2400" b="0" dirty="0">
                <a:solidFill>
                  <a:srgbClr val="000000"/>
                </a:solidFill>
                <a:latin typeface="+mn-lt"/>
              </a:rPr>
              <a:t>Sem necessidade de 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2400" b="0" dirty="0">
                <a:solidFill>
                  <a:srgbClr val="000000"/>
                </a:solidFill>
                <a:latin typeface="+mn-lt"/>
              </a:rPr>
              <a:t>alteração do </a:t>
            </a:r>
            <a:r>
              <a:rPr lang="pt-BR" altLang="en-US" sz="2400" b="0" dirty="0" err="1">
                <a:solidFill>
                  <a:srgbClr val="000000"/>
                </a:solidFill>
                <a:latin typeface="+mn-lt"/>
              </a:rPr>
              <a:t>Datapath</a:t>
            </a:r>
            <a:endParaRPr lang="pt-BR" altLang="en-US" sz="2400" b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30295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4">
            <a:extLst>
              <a:ext uri="{FF2B5EF4-FFF2-40B4-BE49-F238E27FC236}">
                <a16:creationId xmlns:a16="http://schemas.microsoft.com/office/drawing/2014/main" id="{5985CECB-6A9D-644B-8C92-7561802C745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10668000" cy="1752600"/>
          </a:xfrm>
        </p:spPr>
        <p:txBody>
          <a:bodyPr/>
          <a:lstStyle/>
          <a:p>
            <a:pPr algn="ctr"/>
            <a:r>
              <a:rPr lang="pt-BR" altLang="en-US" b="0" dirty="0"/>
              <a:t>Instrução </a:t>
            </a:r>
            <a:r>
              <a:rPr lang="pt-BR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altLang="en-US" b="0" dirty="0"/>
              <a:t> </a:t>
            </a:r>
            <a:endParaRPr lang="pt-BR" altLang="en-US" b="0" i="1" dirty="0"/>
          </a:p>
        </p:txBody>
      </p:sp>
      <p:sp>
        <p:nvSpPr>
          <p:cNvPr id="208898" name="Subtitle 5">
            <a:extLst>
              <a:ext uri="{FF2B5EF4-FFF2-40B4-BE49-F238E27FC236}">
                <a16:creationId xmlns:a16="http://schemas.microsoft.com/office/drawing/2014/main" id="{1A859925-8036-F946-8F25-2508BF16FE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pt-BR" alt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E5FE0FEE-64D8-214B-8C5F-6DF4FD6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1CA9A990-6A81-D84D-95A8-A48D3F1CDA53}" type="slidenum">
              <a:rPr lang="pt-BR" altLang="en-US" sz="12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63</a:t>
            </a:fld>
            <a:endParaRPr lang="pt-BR" altLang="en-US" sz="12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48544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2358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626410"/>
              </p:ext>
            </p:extLst>
          </p:nvPr>
        </p:nvGraphicFramePr>
        <p:xfrm>
          <a:off x="145699" y="1295400"/>
          <a:ext cx="11691446" cy="4571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886360" imgH="2301120" progId="Visio.Drawing.6">
                  <p:embed/>
                </p:oleObj>
              </mc:Choice>
              <mc:Fallback>
                <p:oleObj name="VISIO" r:id="rId6" imgW="5886360" imgH="2301120" progId="Visio.Drawing.6">
                  <p:embed/>
                  <p:pic>
                    <p:nvPicPr>
                      <p:cNvPr id="12523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99" y="1295400"/>
                        <a:ext cx="11691446" cy="4571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235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235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E3859-2CAA-04FA-8DF0-B45ECB3613A0}"/>
              </a:ext>
            </a:extLst>
          </p:cNvPr>
          <p:cNvSpPr txBox="1"/>
          <p:nvPr/>
        </p:nvSpPr>
        <p:spPr>
          <a:xfrm>
            <a:off x="190500" y="339550"/>
            <a:ext cx="11811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900" b="1" dirty="0" err="1">
                <a:latin typeface="Garamond" panose="02020404030301010803" pitchFamily="18" charset="0"/>
              </a:rPr>
              <a:t>Datapath</a:t>
            </a:r>
            <a:r>
              <a:rPr lang="pt-BR" sz="3900" b="1" dirty="0">
                <a:latin typeface="Garamond" panose="02020404030301010803" pitchFamily="18" charset="0"/>
              </a:rPr>
              <a:t> </a:t>
            </a:r>
            <a:r>
              <a:rPr lang="pt-BR" sz="3900" b="1" dirty="0" err="1">
                <a:latin typeface="Garamond" panose="02020404030301010803" pitchFamily="18" charset="0"/>
              </a:rPr>
              <a:t>Multiciclo</a:t>
            </a:r>
            <a:r>
              <a:rPr lang="pt-BR" sz="3900" b="1" dirty="0">
                <a:latin typeface="Garamond" panose="02020404030301010803" pitchFamily="18" charset="0"/>
              </a:rPr>
              <a:t>: instrução </a:t>
            </a:r>
            <a:r>
              <a:rPr lang="pt-BR" sz="3900" b="1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pt-BR" sz="3900" b="1" dirty="0">
              <a:latin typeface="Garamond" panose="02020404030301010803" pitchFamily="18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CA964-1098-E0F8-8124-0E2A18346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3222" y="6170121"/>
            <a:ext cx="92964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400"/>
              </a:spcBef>
              <a:buClr>
                <a:srgbClr val="A81E5B"/>
              </a:buClr>
              <a:buSzPct val="60000"/>
              <a:buFont typeface="Wingdings 2" pitchFamily="2" charset="2"/>
              <a:buChar char="¢"/>
              <a:defRPr sz="2400" b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A81E5B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None/>
              <a:defRPr/>
            </a:pP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JTA = </a:t>
            </a:r>
            <a:r>
              <a:rPr lang="pt-BR" altLang="en-US" sz="18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imm</a:t>
            </a:r>
            <a:r>
              <a:rPr lang="pt-BR" altLang="en-US" sz="1800" b="0" dirty="0">
                <a:solidFill>
                  <a:srgbClr val="000000"/>
                </a:solidFill>
                <a:latin typeface="Consolas" panose="020B0609020204030204" pitchFamily="49" charset="0"/>
              </a:rPr>
              <a:t> &lt;&lt; 2 concatenado com os 4 bits mais significativos de PC + 4.</a:t>
            </a:r>
          </a:p>
        </p:txBody>
      </p:sp>
    </p:spTree>
    <p:extLst>
      <p:ext uri="{BB962C8B-B14F-4D97-AF65-F5344CB8AC3E}">
        <p14:creationId xmlns:p14="http://schemas.microsoft.com/office/powerpoint/2010/main" val="244361535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3382" name="Object 6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9565918"/>
              </p:ext>
            </p:extLst>
          </p:nvPr>
        </p:nvGraphicFramePr>
        <p:xfrm>
          <a:off x="2057400" y="701862"/>
          <a:ext cx="8077200" cy="615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950360" imgH="3773520" progId="Visio.Drawing.6">
                  <p:embed/>
                </p:oleObj>
              </mc:Choice>
              <mc:Fallback>
                <p:oleObj name="VISIO" r:id="rId6" imgW="4950360" imgH="3773520" progId="Visio.Drawing.6">
                  <p:embed/>
                  <p:pic>
                    <p:nvPicPr>
                      <p:cNvPr id="12533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701862"/>
                        <a:ext cx="8077200" cy="615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337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2533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68760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FSM do Main Controller: </a:t>
            </a:r>
            <a:r>
              <a:rPr lang="en-US" sz="4400" dirty="0">
                <a:latin typeface="Courier New" pitchFamily="49" charset="0"/>
                <a:cs typeface="Courier New" pitchFamily="49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36781874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9621" name="Object 5"/>
          <p:cNvGraphicFramePr>
            <a:graphicFrameLocks noGrp="1" noChangeAspect="1"/>
          </p:cNvGraphicFramePr>
          <p:nvPr>
            <p:ph idx="4294967295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5519931"/>
              </p:ext>
            </p:extLst>
          </p:nvPr>
        </p:nvGraphicFramePr>
        <p:xfrm>
          <a:off x="2057400" y="696510"/>
          <a:ext cx="8077200" cy="615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950360" imgH="3773520" progId="Visio.Drawing.6">
                  <p:embed/>
                </p:oleObj>
              </mc:Choice>
              <mc:Fallback>
                <p:oleObj name="VISIO" r:id="rId6" imgW="4950360" imgH="3773520" progId="Visio.Drawing.6">
                  <p:embed/>
                  <p:pic>
                    <p:nvPicPr>
                      <p:cNvPr id="15196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696510"/>
                        <a:ext cx="8077200" cy="615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961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51962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D48DD-DE15-951B-7720-B8D346E80835}"/>
              </a:ext>
            </a:extLst>
          </p:cNvPr>
          <p:cNvSpPr txBox="1"/>
          <p:nvPr/>
        </p:nvSpPr>
        <p:spPr>
          <a:xfrm>
            <a:off x="304800" y="68760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FSM do Main Controller: </a:t>
            </a:r>
            <a:r>
              <a:rPr lang="en-US" sz="4400" dirty="0">
                <a:latin typeface="Courier New" pitchFamily="49" charset="0"/>
                <a:cs typeface="Courier New" pitchFamily="49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42432137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Title 1">
            <a:extLst>
              <a:ext uri="{FF2B5EF4-FFF2-40B4-BE49-F238E27FC236}">
                <a16:creationId xmlns:a16="http://schemas.microsoft.com/office/drawing/2014/main" id="{AAF5E92F-6B3E-8644-B6DE-8AB922494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11430000" cy="869950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O que acontece se a memória tomar mais de um Ciclo?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D6F1-0644-3A48-845E-3DD39D746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96950"/>
            <a:ext cx="11353800" cy="5194300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Na prática a memória é lenta e costuma tomar mais de uma ciclo de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Se esse for o caso, a FSM deve permanecer no mesmo estado de “acesso à memória” até que a memória retorne os dados.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Um bit “Memória pronta?” indica o estado da memória e é usado como entrada para a lógica de controle que determina o próximo estado.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79555" name="Slide Number Placeholder 1">
            <a:extLst>
              <a:ext uri="{FF2B5EF4-FFF2-40B4-BE49-F238E27FC236}">
                <a16:creationId xmlns:a16="http://schemas.microsoft.com/office/drawing/2014/main" id="{12342ED0-8EC2-1247-B499-6145E62149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E3E7EC86-0FD5-CC40-98DB-54B086F202C0}" type="slidenum">
              <a:rPr lang="pt-BR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67</a:t>
            </a:fld>
            <a:endParaRPr lang="pt-BR" alt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83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Title 4">
            <a:extLst>
              <a:ext uri="{FF2B5EF4-FFF2-40B4-BE49-F238E27FC236}">
                <a16:creationId xmlns:a16="http://schemas.microsoft.com/office/drawing/2014/main" id="{4F85EED1-F470-B245-9BF4-3FB78B0CCB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90600" y="1371600"/>
            <a:ext cx="10287000" cy="1752600"/>
          </a:xfrm>
        </p:spPr>
        <p:txBody>
          <a:bodyPr/>
          <a:lstStyle/>
          <a:p>
            <a:pPr algn="ctr"/>
            <a:r>
              <a:rPr lang="pt-BR" altLang="en-US" dirty="0">
                <a:ea typeface="ＭＳ Ｐゴシック" panose="020B0600070205080204" pitchFamily="34" charset="-128"/>
              </a:rPr>
              <a:t>Análise de Performance</a:t>
            </a:r>
          </a:p>
        </p:txBody>
      </p:sp>
      <p:sp>
        <p:nvSpPr>
          <p:cNvPr id="384002" name="Subtitle 5">
            <a:extLst>
              <a:ext uri="{FF2B5EF4-FFF2-40B4-BE49-F238E27FC236}">
                <a16:creationId xmlns:a16="http://schemas.microsoft.com/office/drawing/2014/main" id="{D90243DC-A842-3C42-9BC5-583B8E26AB0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pt-BR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524033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89" name="Rectangle 2">
            <a:extLst>
              <a:ext uri="{FF2B5EF4-FFF2-40B4-BE49-F238E27FC236}">
                <a16:creationId xmlns:a16="http://schemas.microsoft.com/office/drawing/2014/main" id="{712A7CE3-7496-A14D-B0CF-5D888EDE5A6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81000" y="434975"/>
            <a:ext cx="11277600" cy="762000"/>
          </a:xfrm>
        </p:spPr>
        <p:txBody>
          <a:bodyPr/>
          <a:lstStyle/>
          <a:p>
            <a:pPr eaLnBrk="1" hangingPunct="1"/>
            <a:r>
              <a:rPr lang="pt-BR" altLang="en-US" u="sng" dirty="0"/>
              <a:t>Relembre</a:t>
            </a:r>
            <a:r>
              <a:rPr lang="pt-BR" altLang="en-US" dirty="0"/>
              <a:t>: Como fazer um programa rodar mais rápido?</a:t>
            </a:r>
          </a:p>
        </p:txBody>
      </p:sp>
      <p:sp>
        <p:nvSpPr>
          <p:cNvPr id="396290" name="Rectangle 3">
            <a:extLst>
              <a:ext uri="{FF2B5EF4-FFF2-40B4-BE49-F238E27FC236}">
                <a16:creationId xmlns:a16="http://schemas.microsoft.com/office/drawing/2014/main" id="{CD250E86-1A98-7743-85D9-379026DBDEFD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529167" y="1362075"/>
            <a:ext cx="10528300" cy="61912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pt-BR" altLang="en-US" sz="3200" dirty="0"/>
              <a:t>N </a:t>
            </a:r>
            <a:r>
              <a:rPr lang="pt-BR" altLang="en-US" sz="3200" dirty="0" err="1"/>
              <a:t>x</a:t>
            </a:r>
            <a:r>
              <a:rPr lang="pt-BR" altLang="en-US" sz="3200" dirty="0"/>
              <a:t> CPI </a:t>
            </a:r>
            <a:r>
              <a:rPr lang="pt-BR" altLang="en-US" sz="3200" dirty="0" err="1"/>
              <a:t>x</a:t>
            </a:r>
            <a:r>
              <a:rPr lang="pt-BR" altLang="en-US" sz="3200" dirty="0"/>
              <a:t> (1/</a:t>
            </a:r>
            <a:r>
              <a:rPr lang="pt-BR" altLang="en-US" sz="3200" dirty="0" err="1"/>
              <a:t>f</a:t>
            </a:r>
            <a:r>
              <a:rPr lang="pt-BR" altLang="en-US" sz="32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0ABC0-1E13-8FE2-5427-C3BAF9706C12}"/>
              </a:ext>
            </a:extLst>
          </p:cNvPr>
          <p:cNvSpPr txBox="1"/>
          <p:nvPr/>
        </p:nvSpPr>
        <p:spPr>
          <a:xfrm>
            <a:off x="609600" y="323261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C00000"/>
                </a:solidFill>
                <a:latin typeface="Calibri" pitchFamily="34" charset="0"/>
              </a:rPr>
              <a:t>Número de Instruções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29010E-B40C-14D0-115F-1D884B6C3557}"/>
              </a:ext>
            </a:extLst>
          </p:cNvPr>
          <p:cNvCxnSpPr>
            <a:cxnSpLocks/>
            <a:endCxn id="2" idx="0"/>
          </p:cNvCxnSpPr>
          <p:nvPr/>
        </p:nvCxnSpPr>
        <p:spPr bwMode="auto">
          <a:xfrm flipH="1">
            <a:off x="2112223" y="1752600"/>
            <a:ext cx="2612177" cy="1480014"/>
          </a:xfrm>
          <a:prstGeom prst="straightConnector1">
            <a:avLst/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9FF938C-919B-EF5F-F445-A7758763C0F0}"/>
              </a:ext>
            </a:extLst>
          </p:cNvPr>
          <p:cNvSpPr txBox="1"/>
          <p:nvPr/>
        </p:nvSpPr>
        <p:spPr>
          <a:xfrm>
            <a:off x="4191000" y="3276600"/>
            <a:ext cx="2811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00B050"/>
                </a:solidFill>
                <a:latin typeface="Calibri" pitchFamily="34" charset="0"/>
              </a:rPr>
              <a:t>Cíclos</a:t>
            </a:r>
            <a:r>
              <a:rPr lang="pt-BR" sz="2400" b="1" dirty="0">
                <a:solidFill>
                  <a:srgbClr val="00B050"/>
                </a:solidFill>
                <a:latin typeface="Calibri" pitchFamily="34" charset="0"/>
              </a:rPr>
              <a:t> por Instruções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1C29E3-B7FB-B86F-7661-1B5EC9747771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5569716" y="1806807"/>
            <a:ext cx="27214" cy="1469793"/>
          </a:xfrm>
          <a:prstGeom prst="straightConnector1">
            <a:avLst/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6036FC-2CCB-1273-BAE4-F26EC6579D61}"/>
              </a:ext>
            </a:extLst>
          </p:cNvPr>
          <p:cNvSpPr txBox="1"/>
          <p:nvPr/>
        </p:nvSpPr>
        <p:spPr>
          <a:xfrm>
            <a:off x="7162800" y="3228945"/>
            <a:ext cx="5004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rgbClr val="C00000"/>
                </a:solidFill>
                <a:latin typeface="Calibri" pitchFamily="34" charset="0"/>
              </a:rPr>
              <a:t>T</a:t>
            </a:r>
            <a:r>
              <a:rPr lang="pt-BR" sz="2400" b="1" baseline="-25000" dirty="0" err="1">
                <a:solidFill>
                  <a:srgbClr val="C00000"/>
                </a:solidFill>
                <a:latin typeface="Calibri" pitchFamily="34" charset="0"/>
              </a:rPr>
              <a:t>c</a:t>
            </a:r>
            <a:r>
              <a:rPr lang="pt-BR" sz="2400" b="1" baseline="-25000" dirty="0">
                <a:solidFill>
                  <a:srgbClr val="C00000"/>
                </a:solidFill>
                <a:latin typeface="Calibri" pitchFamily="34" charset="0"/>
              </a:rPr>
              <a:t> </a:t>
            </a:r>
            <a:r>
              <a:rPr lang="pt-BR" sz="2400" b="1" dirty="0">
                <a:solidFill>
                  <a:srgbClr val="C00000"/>
                </a:solidFill>
                <a:latin typeface="Calibri" pitchFamily="34" charset="0"/>
              </a:rPr>
              <a:t>= 1/</a:t>
            </a:r>
            <a:r>
              <a:rPr lang="pt-BR" sz="2400" b="1" dirty="0" err="1">
                <a:solidFill>
                  <a:srgbClr val="C00000"/>
                </a:solidFill>
                <a:latin typeface="Calibri" pitchFamily="34" charset="0"/>
              </a:rPr>
              <a:t>f</a:t>
            </a:r>
            <a:r>
              <a:rPr lang="pt-BR" sz="2400" b="1" dirty="0">
                <a:solidFill>
                  <a:srgbClr val="C00000"/>
                </a:solidFill>
                <a:latin typeface="Calibri" pitchFamily="34" charset="0"/>
              </a:rPr>
              <a:t> = Tempo de cada ciclo de </a:t>
            </a:r>
            <a:r>
              <a:rPr lang="pt-BR" sz="2400" b="1" dirty="0" err="1">
                <a:solidFill>
                  <a:srgbClr val="C00000"/>
                </a:solidFill>
                <a:latin typeface="Calibri" pitchFamily="34" charset="0"/>
              </a:rPr>
              <a:t>clock</a:t>
            </a:r>
            <a:endParaRPr lang="pt-BR" sz="2400" b="1" dirty="0">
              <a:solidFill>
                <a:srgbClr val="C00000"/>
              </a:solidFill>
              <a:latin typeface="Calibri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75A007-B14C-58E4-A5A3-9B7B74CF61CB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>
            <a:off x="6442140" y="1806807"/>
            <a:ext cx="3222788" cy="1422138"/>
          </a:xfrm>
          <a:prstGeom prst="straightConnector1">
            <a:avLst/>
          </a:prstGeom>
          <a:noFill/>
          <a:ln w="12700">
            <a:solidFill>
              <a:srgbClr val="00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693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>
            <a:extLst>
              <a:ext uri="{FF2B5EF4-FFF2-40B4-BE49-F238E27FC236}">
                <a16:creationId xmlns:a16="http://schemas.microsoft.com/office/drawing/2014/main" id="{519FED54-DC21-C14A-88B1-F787962092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506200" cy="762000"/>
          </a:xfrm>
        </p:spPr>
        <p:txBody>
          <a:bodyPr/>
          <a:lstStyle/>
          <a:p>
            <a:r>
              <a:rPr lang="pt-BR" altLang="en-US" sz="3800" dirty="0">
                <a:ea typeface="ＭＳ Ｐゴシック" panose="020B0600070205080204" pitchFamily="34" charset="-128"/>
              </a:rPr>
              <a:t>Relembre: </a:t>
            </a:r>
            <a:r>
              <a:rPr lang="pt-BR" altLang="en-US" sz="3800" dirty="0" err="1">
                <a:ea typeface="ＭＳ Ｐゴシック" panose="020B0600070205080204" pitchFamily="34" charset="-128"/>
              </a:rPr>
              <a:t>Datapath</a:t>
            </a:r>
            <a:r>
              <a:rPr lang="pt-BR" altLang="en-US" sz="3800" dirty="0">
                <a:ea typeface="ＭＳ Ｐゴシック" panose="020B0600070205080204" pitchFamily="34" charset="-128"/>
              </a:rPr>
              <a:t> e Unidade de Controle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BF68-7B1D-244D-B74A-0EBB3DDC69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130300"/>
            <a:ext cx="11506200" cy="5194300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O mecanismo de processamento de instruções consiste em dois componentes:</a:t>
            </a:r>
          </a:p>
          <a:p>
            <a:pPr marL="0" indent="0">
              <a:buNone/>
            </a:pPr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Datapath</a:t>
            </a:r>
            <a:r>
              <a:rPr lang="pt-BR" altLang="en-US" dirty="0">
                <a:ea typeface="ＭＳ Ｐゴシック" panose="020B0600070205080204" pitchFamily="34" charset="-128"/>
              </a:rPr>
              <a:t>: Consiste de elementos de hardware que </a:t>
            </a:r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lidam e transformam os sinais de dados</a:t>
            </a:r>
            <a:r>
              <a:rPr lang="pt-BR" altLang="en-US" dirty="0">
                <a:ea typeface="ＭＳ Ｐゴシック" panose="020B0600070205080204" pitchFamily="34" charset="-128"/>
              </a:rPr>
              <a:t>.</a:t>
            </a:r>
          </a:p>
          <a:p>
            <a:pPr lvl="2"/>
            <a:r>
              <a:rPr lang="pt-BR" altLang="en-US" b="1" dirty="0">
                <a:ea typeface="ＭＳ Ｐゴシック" panose="020B0600070205080204" pitchFamily="34" charset="-128"/>
              </a:rPr>
              <a:t>Unidades funcionais </a:t>
            </a:r>
            <a:r>
              <a:rPr lang="pt-BR" altLang="en-US" dirty="0">
                <a:ea typeface="ＭＳ Ｐゴシック" panose="020B0600070205080204" pitchFamily="34" charset="-128"/>
              </a:rPr>
              <a:t>que operam sobre os dados (e.g. ULA).</a:t>
            </a:r>
          </a:p>
          <a:p>
            <a:pPr lvl="2"/>
            <a:r>
              <a:rPr lang="pt-BR" altLang="en-US" b="1" dirty="0">
                <a:ea typeface="ＭＳ Ｐゴシック" panose="020B0600070205080204" pitchFamily="34" charset="-128"/>
              </a:rPr>
              <a:t>hardware </a:t>
            </a:r>
            <a:r>
              <a:rPr lang="pt-BR" altLang="en-US" dirty="0">
                <a:ea typeface="ＭＳ Ｐゴシック" panose="020B0600070205080204" pitchFamily="34" charset="-128"/>
              </a:rPr>
              <a:t>(e.g., fios, multiplexadores, decodificadores, </a:t>
            </a:r>
            <a:r>
              <a:rPr lang="pt-BR" altLang="en-US" dirty="0" err="1">
                <a:ea typeface="ＭＳ Ｐゴシック" panose="020B0600070205080204" pitchFamily="34" charset="-128"/>
              </a:rPr>
              <a:t>etc</a:t>
            </a:r>
            <a:r>
              <a:rPr lang="pt-BR" altLang="en-US" dirty="0">
                <a:ea typeface="ＭＳ Ｐゴシック" panose="020B0600070205080204" pitchFamily="34" charset="-128"/>
              </a:rPr>
              <a:t>) que possibilitam o fluxo de dados pelas unidades funcionais de modo apropriado para cada instrução.</a:t>
            </a:r>
          </a:p>
          <a:p>
            <a:pPr lvl="2"/>
            <a:r>
              <a:rPr lang="pt-BR" altLang="en-US" b="1" dirty="0">
                <a:ea typeface="ＭＳ Ｐゴシック" panose="020B0600070205080204" pitchFamily="34" charset="-128"/>
              </a:rPr>
              <a:t>Unidades de armazenamento </a:t>
            </a:r>
            <a:r>
              <a:rPr lang="pt-BR" altLang="en-US" dirty="0">
                <a:ea typeface="ＭＳ Ｐゴシック" panose="020B0600070205080204" pitchFamily="34" charset="-128"/>
              </a:rPr>
              <a:t>que armazenam dados (e.g., registradores)</a:t>
            </a:r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Unidade de Controle</a:t>
            </a:r>
            <a:r>
              <a:rPr lang="pt-BR" altLang="en-US" dirty="0">
                <a:ea typeface="ＭＳ Ｐゴシック" panose="020B0600070205080204" pitchFamily="34" charset="-128"/>
              </a:rPr>
              <a:t>: Consiste em </a:t>
            </a:r>
            <a:r>
              <a:rPr lang="pt-BR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elementos de hardware que determinam os sinais de controle</a:t>
            </a:r>
            <a:r>
              <a:rPr lang="pt-BR" altLang="en-US" dirty="0">
                <a:ea typeface="ＭＳ Ｐゴシック" panose="020B0600070205080204" pitchFamily="34" charset="-128"/>
              </a:rPr>
              <a:t>, ou seja, sinais que especificam o que os elementos do </a:t>
            </a:r>
            <a:r>
              <a:rPr lang="pt-BR" altLang="en-US" dirty="0" err="1">
                <a:ea typeface="ＭＳ Ｐゴシック" panose="020B0600070205080204" pitchFamily="34" charset="-128"/>
              </a:rPr>
              <a:t>Datapath</a:t>
            </a:r>
            <a:r>
              <a:rPr lang="pt-BR" altLang="en-US" dirty="0">
                <a:ea typeface="ＭＳ Ｐゴシック" panose="020B0600070205080204" pitchFamily="34" charset="-128"/>
              </a:rPr>
              <a:t> devem fazer com os dados.</a:t>
            </a:r>
            <a:endParaRPr lang="pt-BR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8899" name="Slide Number Placeholder 3">
            <a:extLst>
              <a:ext uri="{FF2B5EF4-FFF2-40B4-BE49-F238E27FC236}">
                <a16:creationId xmlns:a16="http://schemas.microsoft.com/office/drawing/2014/main" id="{6ACFF5A8-4161-5946-A840-4AC2C3B2FB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fld id="{1E112C89-AC56-C542-A36B-B06858B2670D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None/>
                <a:defRPr/>
              </a:pPr>
              <a:t>7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07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3">
            <a:extLst>
              <a:ext uri="{FF2B5EF4-FFF2-40B4-BE49-F238E27FC236}">
                <a16:creationId xmlns:a16="http://schemas.microsoft.com/office/drawing/2014/main" id="{41C44C32-FD43-7A41-B32D-089AB544D224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pt-BR" altLang="en-US" sz="3200" dirty="0"/>
              <a:t>N </a:t>
            </a:r>
            <a:r>
              <a:rPr lang="pt-BR" altLang="en-US" sz="3200" dirty="0" err="1"/>
              <a:t>x</a:t>
            </a:r>
            <a:r>
              <a:rPr lang="pt-BR" altLang="en-US" sz="3200" dirty="0"/>
              <a:t> CPI </a:t>
            </a:r>
            <a:r>
              <a:rPr lang="pt-BR" altLang="en-US" sz="3200" dirty="0" err="1"/>
              <a:t>x</a:t>
            </a:r>
            <a:r>
              <a:rPr lang="pt-BR" altLang="en-US" sz="3200" dirty="0"/>
              <a:t> (1/</a:t>
            </a:r>
            <a:r>
              <a:rPr lang="pt-BR" altLang="en-US" sz="3200" dirty="0" err="1"/>
              <a:t>f</a:t>
            </a:r>
            <a:r>
              <a:rPr lang="pt-BR" altLang="en-US" sz="3200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dirty="0"/>
              <a:t>Reduzir o número de instruções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Construir instruções que ‘fazem’ mais trabalho (CISC – </a:t>
            </a:r>
            <a:r>
              <a:rPr lang="pt-BR" altLang="en-US" dirty="0" err="1"/>
              <a:t>complex</a:t>
            </a:r>
            <a:r>
              <a:rPr lang="pt-BR" altLang="en-US" dirty="0"/>
              <a:t> </a:t>
            </a:r>
            <a:r>
              <a:rPr lang="pt-BR" altLang="en-US" dirty="0" err="1"/>
              <a:t>instruction</a:t>
            </a:r>
            <a:r>
              <a:rPr lang="pt-BR" altLang="en-US" dirty="0"/>
              <a:t> sets).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Usar compiladores melhores.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dirty="0"/>
              <a:t>Usar menos ciclos para realizar cada instrução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Instruções mais simples (RISC – </a:t>
            </a:r>
            <a:r>
              <a:rPr lang="pt-BR" altLang="en-US" dirty="0" err="1"/>
              <a:t>reduced</a:t>
            </a:r>
            <a:r>
              <a:rPr lang="pt-BR" altLang="en-US" dirty="0"/>
              <a:t> </a:t>
            </a:r>
            <a:r>
              <a:rPr lang="pt-BR" altLang="en-US" dirty="0" err="1"/>
              <a:t>instruction</a:t>
            </a:r>
            <a:r>
              <a:rPr lang="pt-BR" altLang="en-US" dirty="0"/>
              <a:t> sets)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Usar múltiplas unidades de processamento em paralelo (</a:t>
            </a:r>
            <a:r>
              <a:rPr lang="pt-BR" altLang="en-US" dirty="0" err="1"/>
              <a:t>ALUs</a:t>
            </a:r>
            <a:r>
              <a:rPr lang="pt-BR" altLang="en-US" dirty="0"/>
              <a:t>, cores </a:t>
            </a:r>
            <a:r>
              <a:rPr lang="pt-BR" altLang="en-US" dirty="0" err="1"/>
              <a:t>etc</a:t>
            </a:r>
            <a:r>
              <a:rPr lang="pt-BR" altLang="en-US" dirty="0"/>
              <a:t>). </a:t>
            </a:r>
          </a:p>
          <a:p>
            <a:pPr eaLnBrk="1" hangingPunct="1">
              <a:lnSpc>
                <a:spcPct val="90000"/>
              </a:lnSpc>
            </a:pPr>
            <a:r>
              <a:rPr lang="pt-BR" altLang="en-US" dirty="0"/>
              <a:t>Aumentar a frequência de </a:t>
            </a:r>
            <a:r>
              <a:rPr lang="pt-BR" altLang="en-US" dirty="0" err="1"/>
              <a:t>clock</a:t>
            </a:r>
            <a:endParaRPr lang="pt-BR" altLang="en-US" dirty="0"/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Uma tecnologia mais moderna para fabricar.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 err="1"/>
              <a:t>Reprojetar</a:t>
            </a:r>
            <a:r>
              <a:rPr lang="pt-BR" altLang="en-US" dirty="0"/>
              <a:t> componentes críticos em termos de tempo.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en-US" dirty="0"/>
              <a:t>Adotar </a:t>
            </a:r>
            <a:r>
              <a:rPr lang="pt-BR" altLang="en-US" dirty="0" err="1"/>
              <a:t>pipelining</a:t>
            </a:r>
            <a:r>
              <a:rPr lang="pt-BR" altLang="en-US" dirty="0"/>
              <a:t>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pt-BR" altLang="en-US" dirty="0"/>
          </a:p>
          <a:p>
            <a:pPr eaLnBrk="1" hangingPunct="1">
              <a:lnSpc>
                <a:spcPct val="90000"/>
              </a:lnSpc>
            </a:pPr>
            <a:endParaRPr lang="pt-B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4DD433-8670-3849-0417-88FDF91E251D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81000" y="434975"/>
            <a:ext cx="11277600" cy="762000"/>
          </a:xfrm>
        </p:spPr>
        <p:txBody>
          <a:bodyPr/>
          <a:lstStyle/>
          <a:p>
            <a:pPr eaLnBrk="1" hangingPunct="1"/>
            <a:r>
              <a:rPr lang="pt-BR" altLang="en-US" u="sng" dirty="0"/>
              <a:t>Relembre</a:t>
            </a:r>
            <a:r>
              <a:rPr lang="pt-BR" altLang="en-US" dirty="0"/>
              <a:t>: Como fazer um programa rodar mais rápido?</a:t>
            </a:r>
          </a:p>
        </p:txBody>
      </p:sp>
    </p:spTree>
    <p:extLst>
      <p:ext uri="{BB962C8B-B14F-4D97-AF65-F5344CB8AC3E}">
        <p14:creationId xmlns:p14="http://schemas.microsoft.com/office/powerpoint/2010/main" val="633757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Title 4">
            <a:extLst>
              <a:ext uri="{FF2B5EF4-FFF2-40B4-BE49-F238E27FC236}">
                <a16:creationId xmlns:a16="http://schemas.microsoft.com/office/drawing/2014/main" id="{4E86D89B-067D-934C-8FE4-6124C596B2C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447800"/>
            <a:ext cx="10363200" cy="1752600"/>
          </a:xfrm>
        </p:spPr>
        <p:txBody>
          <a:bodyPr/>
          <a:lstStyle/>
          <a:p>
            <a:pPr algn="ctr"/>
            <a:r>
              <a:rPr lang="pt-BR" altLang="en-US" sz="4400" dirty="0">
                <a:ea typeface="ＭＳ Ｐゴシック" panose="020B0600070205080204" pitchFamily="34" charset="-128"/>
              </a:rPr>
              <a:t>Análise de performance dos projetos de ciclo único </a:t>
            </a:r>
            <a:r>
              <a:rPr lang="pt-BR" altLang="en-US" sz="4400" i="1" dirty="0">
                <a:ea typeface="ＭＳ Ｐゴシック" panose="020B0600070205080204" pitchFamily="34" charset="-128"/>
              </a:rPr>
              <a:t>versus</a:t>
            </a:r>
            <a:r>
              <a:rPr lang="pt-BR" altLang="en-US" sz="4400" dirty="0">
                <a:ea typeface="ＭＳ Ｐゴシック" panose="020B0600070205080204" pitchFamily="34" charset="-128"/>
              </a:rPr>
              <a:t> projeto de ciclo múltiplo</a:t>
            </a:r>
          </a:p>
        </p:txBody>
      </p:sp>
      <p:sp>
        <p:nvSpPr>
          <p:cNvPr id="284674" name="Subtitle 5">
            <a:extLst>
              <a:ext uri="{FF2B5EF4-FFF2-40B4-BE49-F238E27FC236}">
                <a16:creationId xmlns:a16="http://schemas.microsoft.com/office/drawing/2014/main" id="{2E0975C6-BBB7-4646-AEAD-C2188CC652D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pt-BR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340792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2">
            <a:extLst>
              <a:ext uri="{FF2B5EF4-FFF2-40B4-BE49-F238E27FC236}">
                <a16:creationId xmlns:a16="http://schemas.microsoft.com/office/drawing/2014/main" id="{BA6D2D8B-CCE3-0241-B49D-46A7B484673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None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5698" name="Rectangle 3">
            <a:extLst>
              <a:ext uri="{FF2B5EF4-FFF2-40B4-BE49-F238E27FC236}">
                <a16:creationId xmlns:a16="http://schemas.microsoft.com/office/drawing/2014/main" id="{7BD4289F-B2A0-A045-AC6D-5BB657F4677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0"/>
            <a:ext cx="11429999" cy="871538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Relembrando: Performance do projeto de ciclo único</a:t>
            </a:r>
          </a:p>
        </p:txBody>
      </p:sp>
      <p:sp>
        <p:nvSpPr>
          <p:cNvPr id="285699" name="Content Placeholder 1">
            <a:extLst>
              <a:ext uri="{FF2B5EF4-FFF2-40B4-BE49-F238E27FC236}">
                <a16:creationId xmlns:a16="http://schemas.microsoft.com/office/drawing/2014/main" id="{F48922A5-5558-124E-9275-4D2E44F35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20876" y="1066801"/>
            <a:ext cx="7896225" cy="542925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T</a:t>
            </a:r>
            <a:r>
              <a:rPr lang="pt-BR" altLang="en-US" baseline="-25000" dirty="0">
                <a:ea typeface="ＭＳ Ｐゴシック" panose="020B0600070205080204" pitchFamily="34" charset="-128"/>
                <a:cs typeface="Arial" panose="020B0604020202020204" pitchFamily="34" charset="0"/>
              </a:rPr>
              <a:t>C</a:t>
            </a:r>
            <a:r>
              <a:rPr lang="pt-BR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é limitado pelo atraso do caminho crítico (</a:t>
            </a:r>
            <a:r>
              <a:rPr lang="pt-BR" altLang="en-US" dirty="0" err="1">
                <a:latin typeface="Consolas" panose="020B06090202040302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lw</a:t>
            </a:r>
            <a:r>
              <a:rPr lang="pt-BR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85700" name="Rectangle 4">
            <a:extLst>
              <a:ext uri="{FF2B5EF4-FFF2-40B4-BE49-F238E27FC236}">
                <a16:creationId xmlns:a16="http://schemas.microsoft.com/office/drawing/2014/main" id="{70298157-F5D6-F94E-AE7B-050162EFE43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85701" name="Object 2">
            <a:extLst>
              <a:ext uri="{FF2B5EF4-FFF2-40B4-BE49-F238E27FC236}">
                <a16:creationId xmlns:a16="http://schemas.microsoft.com/office/drawing/2014/main" id="{C4C31FD0-33E8-D14C-A856-BA8C0F2552FD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734405844"/>
              </p:ext>
            </p:extLst>
          </p:nvPr>
        </p:nvGraphicFramePr>
        <p:xfrm>
          <a:off x="2135188" y="1752600"/>
          <a:ext cx="7923212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1064200" imgH="17322800" progId="Visio.Drawing.6">
                  <p:embed/>
                </p:oleObj>
              </mc:Choice>
              <mc:Fallback>
                <p:oleObj name="VISIO" r:id="rId7" imgW="31064200" imgH="17322800" progId="Visio.Drawing.6">
                  <p:embed/>
                  <p:pic>
                    <p:nvPicPr>
                      <p:cNvPr id="285701" name="Object 2">
                        <a:extLst>
                          <a:ext uri="{FF2B5EF4-FFF2-40B4-BE49-F238E27FC236}">
                            <a16:creationId xmlns:a16="http://schemas.microsoft.com/office/drawing/2014/main" id="{C4C31FD0-33E8-D14C-A856-BA8C0F2552F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752600"/>
                        <a:ext cx="7923212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02" name="Slide Number Placeholder 1">
            <a:extLst>
              <a:ext uri="{FF2B5EF4-FFF2-40B4-BE49-F238E27FC236}">
                <a16:creationId xmlns:a16="http://schemas.microsoft.com/office/drawing/2014/main" id="{D493FD46-AB31-8948-955F-24BFE038E6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421A9BD6-0D45-2E4C-AD5F-44CC3DB08F90}" type="slidenum">
              <a:rPr lang="pt-BR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72</a:t>
            </a:fld>
            <a:endParaRPr lang="pt-BR" alt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5922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Rectangle 2">
            <a:extLst>
              <a:ext uri="{FF2B5EF4-FFF2-40B4-BE49-F238E27FC236}">
                <a16:creationId xmlns:a16="http://schemas.microsoft.com/office/drawing/2014/main" id="{19D6F743-666F-BB4F-B6EF-A90861AE855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None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7747" name="Content Placeholder 1">
            <a:extLst>
              <a:ext uri="{FF2B5EF4-FFF2-40B4-BE49-F238E27FC236}">
                <a16:creationId xmlns:a16="http://schemas.microsoft.com/office/drawing/2014/main" id="{F3588DF7-1807-844F-A58D-397447EEBF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971550"/>
            <a:ext cx="11429999" cy="2516189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Caminho crítico de ciclo único:</a:t>
            </a:r>
          </a:p>
          <a:p>
            <a:pPr lvl="1"/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c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= 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pcq_PC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 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mem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 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max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(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RFread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, 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sext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 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mux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) + 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ALU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 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mem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 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mux</a:t>
            </a:r>
            <a:r>
              <a:rPr lang="pt-BR" altLang="en-US" b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 + </a:t>
            </a:r>
            <a:r>
              <a:rPr lang="pt-BR" altLang="en-US" b="1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t</a:t>
            </a:r>
            <a:r>
              <a:rPr lang="pt-BR" altLang="en-US" b="1" baseline="-25000" dirty="0" err="1">
                <a:solidFill>
                  <a:srgbClr val="0432FF"/>
                </a:solidFill>
                <a:ea typeface="ＭＳ Ｐゴシック" panose="020B0600070205080204" pitchFamily="34" charset="-128"/>
              </a:rPr>
              <a:t>RFsetup</a:t>
            </a:r>
            <a:endParaRPr lang="pt-BR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Na maioria das implementações, os gargalos são: 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memória, ULA, Register </a:t>
            </a:r>
            <a:r>
              <a:rPr lang="pt-BR" altLang="en-US" dirty="0" err="1">
                <a:ea typeface="ＭＳ Ｐゴシック" panose="020B0600070205080204" pitchFamily="34" charset="-128"/>
              </a:rPr>
              <a:t>Rile</a:t>
            </a:r>
            <a:r>
              <a:rPr lang="pt-BR" altLang="en-US" dirty="0">
                <a:ea typeface="ＭＳ Ｐゴシック" panose="020B0600070205080204" pitchFamily="34" charset="-128"/>
              </a:rPr>
              <a:t>. </a:t>
            </a:r>
          </a:p>
          <a:p>
            <a:pPr lvl="1"/>
            <a:r>
              <a:rPr lang="pt-BR" altLang="en-US" dirty="0" err="1">
                <a:ea typeface="ＭＳ Ｐゴシック" panose="020B0600070205080204" pitchFamily="34" charset="-128"/>
              </a:rPr>
              <a:t>T</a:t>
            </a:r>
            <a:r>
              <a:rPr lang="pt-BR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pt-BR" altLang="en-US" dirty="0">
                <a:ea typeface="ＭＳ Ｐゴシック" panose="020B0600070205080204" pitchFamily="34" charset="-128"/>
              </a:rPr>
              <a:t> = </a:t>
            </a:r>
            <a:r>
              <a:rPr lang="pt-BR" altLang="en-US" dirty="0" err="1">
                <a:ea typeface="ＭＳ Ｐゴシック" panose="020B0600070205080204" pitchFamily="34" charset="-128"/>
              </a:rPr>
              <a:t>t</a:t>
            </a:r>
            <a:r>
              <a:rPr lang="pt-BR" altLang="en-US" baseline="-25000" dirty="0" err="1">
                <a:ea typeface="ＭＳ Ｐゴシック" panose="020B0600070205080204" pitchFamily="34" charset="-128"/>
              </a:rPr>
              <a:t>pcq_PC</a:t>
            </a:r>
            <a:r>
              <a:rPr lang="pt-BR" altLang="en-US" dirty="0">
                <a:ea typeface="ＭＳ Ｐゴシック" panose="020B0600070205080204" pitchFamily="34" charset="-128"/>
              </a:rPr>
              <a:t> + 2t</a:t>
            </a:r>
            <a:r>
              <a:rPr lang="pt-BR" altLang="en-US" baseline="-25000" dirty="0">
                <a:ea typeface="ＭＳ Ｐゴシック" panose="020B0600070205080204" pitchFamily="34" charset="-128"/>
              </a:rPr>
              <a:t>mem</a:t>
            </a:r>
            <a:r>
              <a:rPr lang="pt-BR" altLang="en-US" dirty="0">
                <a:ea typeface="ＭＳ Ｐゴシック" panose="020B0600070205080204" pitchFamily="34" charset="-128"/>
              </a:rPr>
              <a:t> + </a:t>
            </a:r>
            <a:r>
              <a:rPr lang="pt-BR" altLang="en-US" dirty="0" err="1">
                <a:ea typeface="ＭＳ Ｐゴシック" panose="020B0600070205080204" pitchFamily="34" charset="-128"/>
              </a:rPr>
              <a:t>t</a:t>
            </a:r>
            <a:r>
              <a:rPr lang="pt-BR" altLang="en-US" baseline="-25000" dirty="0" err="1">
                <a:ea typeface="ＭＳ Ｐゴシック" panose="020B0600070205080204" pitchFamily="34" charset="-128"/>
              </a:rPr>
              <a:t>RFread</a:t>
            </a:r>
            <a:r>
              <a:rPr lang="pt-BR" altLang="en-US" dirty="0">
                <a:ea typeface="ＭＳ Ｐゴシック" panose="020B0600070205080204" pitchFamily="34" charset="-128"/>
              </a:rPr>
              <a:t> + </a:t>
            </a:r>
            <a:r>
              <a:rPr lang="pt-BR" altLang="en-US" dirty="0" err="1">
                <a:ea typeface="ＭＳ Ｐゴシック" panose="020B0600070205080204" pitchFamily="34" charset="-128"/>
              </a:rPr>
              <a:t>t</a:t>
            </a:r>
            <a:r>
              <a:rPr lang="pt-BR" altLang="en-US" baseline="-25000" dirty="0" err="1">
                <a:ea typeface="ＭＳ Ｐゴシック" panose="020B0600070205080204" pitchFamily="34" charset="-128"/>
              </a:rPr>
              <a:t>ALU</a:t>
            </a:r>
            <a:r>
              <a:rPr lang="pt-BR" altLang="en-US" dirty="0">
                <a:ea typeface="ＭＳ Ｐゴシック" panose="020B0600070205080204" pitchFamily="34" charset="-128"/>
              </a:rPr>
              <a:t> + </a:t>
            </a:r>
            <a:r>
              <a:rPr lang="pt-BR" altLang="en-US" dirty="0" err="1">
                <a:ea typeface="ＭＳ Ｐゴシック" panose="020B0600070205080204" pitchFamily="34" charset="-128"/>
              </a:rPr>
              <a:t>t</a:t>
            </a:r>
            <a:r>
              <a:rPr lang="pt-BR" altLang="en-US" baseline="-25000" dirty="0" err="1">
                <a:ea typeface="ＭＳ Ｐゴシック" panose="020B0600070205080204" pitchFamily="34" charset="-128"/>
              </a:rPr>
              <a:t>mux</a:t>
            </a:r>
            <a:r>
              <a:rPr lang="pt-BR" altLang="en-US" dirty="0">
                <a:ea typeface="ＭＳ Ｐゴシック" panose="020B0600070205080204" pitchFamily="34" charset="-128"/>
              </a:rPr>
              <a:t> + </a:t>
            </a:r>
            <a:r>
              <a:rPr lang="pt-BR" altLang="en-US" dirty="0" err="1">
                <a:ea typeface="ＭＳ Ｐゴシック" panose="020B0600070205080204" pitchFamily="34" charset="-128"/>
              </a:rPr>
              <a:t>t</a:t>
            </a:r>
            <a:r>
              <a:rPr lang="pt-BR" altLang="en-US" baseline="-25000" dirty="0" err="1">
                <a:ea typeface="ＭＳ Ｐゴシック" panose="020B0600070205080204" pitchFamily="34" charset="-128"/>
              </a:rPr>
              <a:t>RFsetup</a:t>
            </a:r>
            <a:endParaRPr lang="pt-BR" altLang="en-US" baseline="-25000" dirty="0">
              <a:ea typeface="ＭＳ Ｐゴシック" panose="020B0600070205080204" pitchFamily="34" charset="-128"/>
            </a:endParaRPr>
          </a:p>
        </p:txBody>
      </p:sp>
      <p:sp>
        <p:nvSpPr>
          <p:cNvPr id="287748" name="Rectangle 4">
            <a:extLst>
              <a:ext uri="{FF2B5EF4-FFF2-40B4-BE49-F238E27FC236}">
                <a16:creationId xmlns:a16="http://schemas.microsoft.com/office/drawing/2014/main" id="{70C3CC45-495C-6045-A8FD-198D5FA1094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87749" name="Object 2">
            <a:extLst>
              <a:ext uri="{FF2B5EF4-FFF2-40B4-BE49-F238E27FC236}">
                <a16:creationId xmlns:a16="http://schemas.microsoft.com/office/drawing/2014/main" id="{20EC9C2D-9F8C-2741-9D08-0F9CFFC6665E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73403955"/>
              </p:ext>
            </p:extLst>
          </p:nvPr>
        </p:nvGraphicFramePr>
        <p:xfrm>
          <a:off x="3140075" y="3557589"/>
          <a:ext cx="5867400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1064200" imgH="17322800" progId="Visio.Drawing.6">
                  <p:embed/>
                </p:oleObj>
              </mc:Choice>
              <mc:Fallback>
                <p:oleObj name="VISIO" r:id="rId7" imgW="31064200" imgH="17322800" progId="Visio.Drawing.6">
                  <p:embed/>
                  <p:pic>
                    <p:nvPicPr>
                      <p:cNvPr id="287749" name="Object 2">
                        <a:extLst>
                          <a:ext uri="{FF2B5EF4-FFF2-40B4-BE49-F238E27FC236}">
                            <a16:creationId xmlns:a16="http://schemas.microsoft.com/office/drawing/2014/main" id="{20EC9C2D-9F8C-2741-9D08-0F9CFFC666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3557589"/>
                        <a:ext cx="5867400" cy="3278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50" name="Slide Number Placeholder 2">
            <a:extLst>
              <a:ext uri="{FF2B5EF4-FFF2-40B4-BE49-F238E27FC236}">
                <a16:creationId xmlns:a16="http://schemas.microsoft.com/office/drawing/2014/main" id="{E20EFD1D-4428-A148-8DF0-F8C33DB5CDA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76C92164-C605-0C4D-875A-A8222E0BBF11}" type="slidenum">
              <a:rPr lang="pt-BR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73</a:t>
            </a:fld>
            <a:endParaRPr lang="pt-BR" alt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6957FC-0DBA-A42D-DFC7-613EF862DA9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304800" y="0"/>
            <a:ext cx="11429999" cy="871538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Relembrando: Performance do projeto de ciclo único</a:t>
            </a:r>
          </a:p>
        </p:txBody>
      </p:sp>
    </p:spTree>
    <p:extLst>
      <p:ext uri="{BB962C8B-B14F-4D97-AF65-F5344CB8AC3E}">
        <p14:creationId xmlns:p14="http://schemas.microsoft.com/office/powerpoint/2010/main" val="308533999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3" name="Rectangle 2">
            <a:extLst>
              <a:ext uri="{FF2B5EF4-FFF2-40B4-BE49-F238E27FC236}">
                <a16:creationId xmlns:a16="http://schemas.microsoft.com/office/drawing/2014/main" id="{86F16CA0-3B6C-8F4E-9E33-676F2EE501A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9794" name="Rectangle 4">
            <a:extLst>
              <a:ext uri="{FF2B5EF4-FFF2-40B4-BE49-F238E27FC236}">
                <a16:creationId xmlns:a16="http://schemas.microsoft.com/office/drawing/2014/main" id="{A13E522D-5814-0242-8756-06652315810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89795" name="Rectangle 5">
            <a:extLst>
              <a:ext uri="{FF2B5EF4-FFF2-40B4-BE49-F238E27FC236}">
                <a16:creationId xmlns:a16="http://schemas.microsoft.com/office/drawing/2014/main" id="{9D14F1E7-E8A7-8E43-AD2A-95EB5640863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33600" y="5029200"/>
            <a:ext cx="769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SzTx/>
              <a:buNone/>
              <a:defRPr/>
            </a:pPr>
            <a:r>
              <a:rPr lang="en-US" altLang="en-US" sz="2000" i="1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i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 =</a:t>
            </a:r>
            <a:endParaRPr lang="en-US" altLang="en-US" baseline="-250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Tx/>
              <a:buSzTx/>
              <a:buNone/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9796" name="Slide Number Placeholder 1">
            <a:extLst>
              <a:ext uri="{FF2B5EF4-FFF2-40B4-BE49-F238E27FC236}">
                <a16:creationId xmlns:a16="http://schemas.microsoft.com/office/drawing/2014/main" id="{33B609A2-44BB-3046-BB83-E5826ED6A6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1331F044-E5C4-5D44-B99D-4C243AE376A0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74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0" name="Group 6">
            <a:extLst>
              <a:ext uri="{FF2B5EF4-FFF2-40B4-BE49-F238E27FC236}">
                <a16:creationId xmlns:a16="http://schemas.microsoft.com/office/drawing/2014/main" id="{1423D30F-78C1-034B-8AFE-87CABCF02E19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05135467"/>
              </p:ext>
            </p:extLst>
          </p:nvPr>
        </p:nvGraphicFramePr>
        <p:xfrm>
          <a:off x="2147889" y="1362076"/>
          <a:ext cx="7896225" cy="347186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8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Elemento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Parâmetro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atraso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ps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clock-to-Q do PC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pcq_PC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Setup de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Registrador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Multiplexador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ULA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Leitura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da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memória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mem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Leitura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do Register file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RFread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Setup do Register file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3CD8C97-BE5C-3E52-639F-F987EB6CEB5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304800" y="0"/>
            <a:ext cx="11429999" cy="871538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Relembrando: Performance do projeto de ciclo único</a:t>
            </a:r>
          </a:p>
        </p:txBody>
      </p:sp>
    </p:spTree>
    <p:extLst>
      <p:ext uri="{BB962C8B-B14F-4D97-AF65-F5344CB8AC3E}">
        <p14:creationId xmlns:p14="http://schemas.microsoft.com/office/powerpoint/2010/main" val="1670077402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Rectangle 2">
            <a:extLst>
              <a:ext uri="{FF2B5EF4-FFF2-40B4-BE49-F238E27FC236}">
                <a16:creationId xmlns:a16="http://schemas.microsoft.com/office/drawing/2014/main" id="{A41DDF6F-E88F-6741-9F24-1454A7B86CD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1843" name="Rectangle 4">
            <a:extLst>
              <a:ext uri="{FF2B5EF4-FFF2-40B4-BE49-F238E27FC236}">
                <a16:creationId xmlns:a16="http://schemas.microsoft.com/office/drawing/2014/main" id="{DD4ED834-AC3E-C54D-A56A-EEA522DA265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91844" name="Rectangle 5">
            <a:extLst>
              <a:ext uri="{FF2B5EF4-FFF2-40B4-BE49-F238E27FC236}">
                <a16:creationId xmlns:a16="http://schemas.microsoft.com/office/drawing/2014/main" id="{64C8CAA7-528C-C64F-91E7-BCF8C56D135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33600" y="5029200"/>
            <a:ext cx="769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SzTx/>
              <a:buNone/>
              <a:defRPr/>
            </a:pPr>
            <a:r>
              <a:rPr lang="en-US" altLang="en-US" sz="2000" i="1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altLang="en-U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pcq_PC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+ 2</a:t>
            </a:r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mem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RF</a:t>
            </a:r>
            <a:r>
              <a:rPr lang="en-US" altLang="en-US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read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mux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ULA</a:t>
            </a: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altLang="en-US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altLang="en-US" i="1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RF</a:t>
            </a:r>
            <a:r>
              <a:rPr lang="en-US" altLang="en-US" baseline="-25000" dirty="0" err="1">
                <a:solidFill>
                  <a:srgbClr val="000000"/>
                </a:solidFill>
                <a:latin typeface="Calibri" panose="020F0502020204030204" pitchFamily="34" charset="0"/>
              </a:rPr>
              <a:t>setup</a:t>
            </a:r>
            <a:endParaRPr lang="en-US" altLang="en-US" baseline="-25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Tx/>
              <a:buSzTx/>
              <a:buNone/>
              <a:defRPr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	    = [30 + 2(250) + 150 + 25 + 200 + 20] </a:t>
            </a:r>
            <a:r>
              <a:rPr lang="en-US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ps</a:t>
            </a:r>
            <a:endParaRPr lang="en-US" altLang="en-US" baseline="-25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Tx/>
              <a:buSzTx/>
              <a:buNone/>
              <a:defRPr/>
            </a:pPr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	    = 925 </a:t>
            </a:r>
            <a:r>
              <a:rPr lang="en-US" alt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ps</a:t>
            </a:r>
            <a:endParaRPr lang="en-US" altLang="en-US" baseline="-25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Tx/>
              <a:buSzTx/>
              <a:buNone/>
              <a:defRPr/>
            </a:pPr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1845" name="Slide Number Placeholder 1">
            <a:extLst>
              <a:ext uri="{FF2B5EF4-FFF2-40B4-BE49-F238E27FC236}">
                <a16:creationId xmlns:a16="http://schemas.microsoft.com/office/drawing/2014/main" id="{33D44E19-FA3E-B440-A48F-D0D61A3AF6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3DFA3BBE-801F-DF49-85EE-0BE7496D0130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75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8EFC3CA2-233C-47B6-FAD2-B8D6F6A2E824}"/>
              </a:ext>
            </a:extLst>
          </p:cNvPr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54934887"/>
              </p:ext>
            </p:extLst>
          </p:nvPr>
        </p:nvGraphicFramePr>
        <p:xfrm>
          <a:off x="2147889" y="1362076"/>
          <a:ext cx="7896225" cy="347186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8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5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Elemento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Parâmetro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atraso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ps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clock-to-Q do PC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pcq_PC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Setup de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Registrador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Multiplexador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ULA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Leitura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da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memória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mem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Leitura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do Register file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RFread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Setup do Register file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0A063DF4-82AA-6972-D731-AC1092CD051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304800" y="0"/>
            <a:ext cx="11429999" cy="871538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Relembrando: Performance do projeto de ciclo único</a:t>
            </a:r>
          </a:p>
        </p:txBody>
      </p:sp>
    </p:spTree>
    <p:extLst>
      <p:ext uri="{BB962C8B-B14F-4D97-AF65-F5344CB8AC3E}">
        <p14:creationId xmlns:p14="http://schemas.microsoft.com/office/powerpoint/2010/main" val="2941821425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Rectangle 2">
            <a:extLst>
              <a:ext uri="{FF2B5EF4-FFF2-40B4-BE49-F238E27FC236}">
                <a16:creationId xmlns:a16="http://schemas.microsoft.com/office/drawing/2014/main" id="{E042289D-A5F1-FA4C-8B6F-24AA51E9EC7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8CB45A-382C-7346-AEBE-00C7C2328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996950"/>
            <a:ext cx="11353799" cy="51943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cs typeface="Arial" panose="020B0604020202020204" pitchFamily="34" charset="0"/>
              </a:rPr>
              <a:t>Exemplo</a:t>
            </a:r>
            <a:r>
              <a:rPr lang="en-US" dirty="0">
                <a:cs typeface="Arial" panose="020B0604020202020204" pitchFamily="34" charset="0"/>
              </a:rPr>
              <a:t>: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r>
              <a:rPr lang="en-US" dirty="0"/>
              <a:t>Para um </a:t>
            </a:r>
            <a:r>
              <a:rPr lang="en-US" dirty="0" err="1"/>
              <a:t>programa</a:t>
            </a:r>
            <a:r>
              <a:rPr lang="en-US" dirty="0"/>
              <a:t> com 100 </a:t>
            </a:r>
            <a:r>
              <a:rPr lang="en-US" dirty="0" err="1"/>
              <a:t>bilhões</a:t>
            </a:r>
            <a:r>
              <a:rPr lang="en-US" dirty="0"/>
              <a:t> de </a:t>
            </a:r>
            <a:r>
              <a:rPr lang="en-US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executadas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processador</a:t>
            </a:r>
            <a:r>
              <a:rPr lang="en-US" dirty="0"/>
              <a:t> MIPS de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:</a:t>
            </a:r>
            <a:r>
              <a:rPr lang="en-US" sz="2000" b="1" i="1" dirty="0">
                <a:solidFill>
                  <a:srgbClr val="0432FF"/>
                </a:solidFill>
              </a:rPr>
              <a:t> 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endParaRPr lang="en-US" sz="2000" b="1" i="1" dirty="0">
              <a:solidFill>
                <a:srgbClr val="0432FF"/>
              </a:solidFill>
            </a:endParaRP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r>
              <a:rPr lang="en-US" sz="2000" b="1" i="1" dirty="0">
                <a:solidFill>
                  <a:srgbClr val="0432FF"/>
                </a:solidFill>
              </a:rPr>
              <a:t>Tempo de </a:t>
            </a:r>
            <a:r>
              <a:rPr lang="en-US" sz="2000" b="1" i="1" dirty="0" err="1">
                <a:solidFill>
                  <a:srgbClr val="0432FF"/>
                </a:solidFill>
              </a:rPr>
              <a:t>execução</a:t>
            </a:r>
            <a:r>
              <a:rPr lang="en-US" sz="2000" b="1" i="1" dirty="0">
                <a:solidFill>
                  <a:srgbClr val="0432FF"/>
                </a:solidFill>
              </a:rPr>
              <a:t>	</a:t>
            </a:r>
            <a:r>
              <a:rPr lang="en-US" sz="2000" dirty="0"/>
              <a:t>= # </a:t>
            </a:r>
            <a:r>
              <a:rPr lang="en-US" sz="2000" dirty="0" err="1"/>
              <a:t>instruções</a:t>
            </a:r>
            <a:r>
              <a:rPr lang="en-US" sz="2000" dirty="0"/>
              <a:t> x CPI x </a:t>
            </a:r>
            <a:r>
              <a:rPr lang="en-US" altLang="en-US" sz="2000" dirty="0">
                <a:ea typeface="ＭＳ Ｐゴシック" panose="020B0600070205080204" pitchFamily="34" charset="-128"/>
              </a:rPr>
              <a:t>T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c</a:t>
            </a:r>
            <a:endParaRPr lang="en-US" sz="2000" dirty="0"/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r>
              <a:rPr lang="en-US" sz="2000" dirty="0"/>
              <a:t>		            	= (100 × 10</a:t>
            </a:r>
            <a:r>
              <a:rPr lang="en-US" sz="2000" baseline="30000" dirty="0"/>
              <a:t>9</a:t>
            </a:r>
            <a:r>
              <a:rPr lang="en-US" sz="2000" dirty="0"/>
              <a:t>)(1)(925  × 10</a:t>
            </a:r>
            <a:r>
              <a:rPr lang="en-US" sz="2000" baseline="30000" dirty="0"/>
              <a:t>-12</a:t>
            </a:r>
            <a:r>
              <a:rPr lang="en-US" sz="2000" dirty="0"/>
              <a:t> s)</a:t>
            </a:r>
          </a:p>
          <a:p>
            <a:pPr marL="400050" lvl="1" indent="0" eaLnBrk="1" hangingPunct="1"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r>
              <a:rPr lang="en-US" sz="2000" dirty="0"/>
              <a:t>		            	= 92.5 </a:t>
            </a:r>
            <a:r>
              <a:rPr lang="en-US" sz="2000" dirty="0" err="1"/>
              <a:t>segundos</a:t>
            </a:r>
            <a:endParaRPr lang="en-US" dirty="0"/>
          </a:p>
        </p:txBody>
      </p:sp>
      <p:sp>
        <p:nvSpPr>
          <p:cNvPr id="293892" name="Rectangle 4">
            <a:extLst>
              <a:ext uri="{FF2B5EF4-FFF2-40B4-BE49-F238E27FC236}">
                <a16:creationId xmlns:a16="http://schemas.microsoft.com/office/drawing/2014/main" id="{A4C6B03C-4E44-6142-B054-A2C5ACE5277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93893" name="Slide Number Placeholder 2">
            <a:extLst>
              <a:ext uri="{FF2B5EF4-FFF2-40B4-BE49-F238E27FC236}">
                <a16:creationId xmlns:a16="http://schemas.microsoft.com/office/drawing/2014/main" id="{25C9253F-A572-C44D-A62E-1C70B12AA4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284144D5-C3EF-4F4A-8017-72D2469F5EE7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76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8786027-1924-1B53-5B9B-89E66970A959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04800" y="0"/>
            <a:ext cx="11429999" cy="871538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Relembrando: Performance do projeto de ciclo único</a:t>
            </a:r>
          </a:p>
        </p:txBody>
      </p:sp>
    </p:spTree>
    <p:extLst>
      <p:ext uri="{BB962C8B-B14F-4D97-AF65-F5344CB8AC3E}">
        <p14:creationId xmlns:p14="http://schemas.microsoft.com/office/powerpoint/2010/main" val="179418963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3">
            <a:extLst>
              <a:ext uri="{FF2B5EF4-FFF2-40B4-BE49-F238E27FC236}">
                <a16:creationId xmlns:a16="http://schemas.microsoft.com/office/drawing/2014/main" id="{76879A2B-D334-0A42-B700-BE69711B7ED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81000" y="0"/>
            <a:ext cx="11429999" cy="869950"/>
          </a:xfrm>
        </p:spPr>
        <p:txBody>
          <a:bodyPr/>
          <a:lstStyle/>
          <a:p>
            <a:pPr eaLnBrk="1" hangingPunct="1"/>
            <a:r>
              <a:rPr lang="pt-BR" altLang="en-US" dirty="0">
                <a:ea typeface="ＭＳ Ｐゴシック" panose="020B0600070205080204" pitchFamily="34" charset="-128"/>
              </a:rPr>
              <a:t>Performance </a:t>
            </a:r>
            <a:r>
              <a:rPr lang="pt-BR" altLang="en-US" dirty="0" err="1">
                <a:ea typeface="ＭＳ Ｐゴシック" panose="020B0600070205080204" pitchFamily="34" charset="-128"/>
              </a:rPr>
              <a:t>Multiciclo</a:t>
            </a:r>
            <a:r>
              <a:rPr lang="pt-BR" altLang="en-US" dirty="0">
                <a:ea typeface="ＭＳ Ｐゴシック" panose="020B0600070205080204" pitchFamily="34" charset="-128"/>
              </a:rPr>
              <a:t>: CPI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860049-6E0B-184E-89C5-52B0C312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996950"/>
            <a:ext cx="9220200" cy="5194300"/>
          </a:xfrm>
        </p:spPr>
        <p:txBody>
          <a:bodyPr/>
          <a:lstStyle/>
          <a:p>
            <a:pPr>
              <a:defRPr/>
            </a:pPr>
            <a:r>
              <a:rPr lang="pt-BR" dirty="0">
                <a:ea typeface="ＭＳ Ｐゴシック" panose="020B0600070205080204" pitchFamily="34" charset="-128"/>
              </a:rPr>
              <a:t>Instruções diferentes tomam um número diferente de ciclos:</a:t>
            </a:r>
          </a:p>
          <a:p>
            <a:pPr lvl="1" eaLnBrk="1" hangingPunct="1">
              <a:defRPr/>
            </a:pPr>
            <a:r>
              <a:rPr lang="pt-BR" dirty="0">
                <a:ea typeface="ＭＳ Ｐゴシック" panose="020B0600070205080204" pitchFamily="34" charset="-128"/>
              </a:rPr>
              <a:t>3 ciclos: 	          </a:t>
            </a:r>
            <a:r>
              <a:rPr lang="pt-BR" dirty="0" err="1">
                <a:latin typeface="Courier" charset="0"/>
                <a:ea typeface="Courier" charset="0"/>
                <a:cs typeface="Courier" charset="0"/>
              </a:rPr>
              <a:t>beq</a:t>
            </a:r>
            <a:r>
              <a:rPr lang="pt-BR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t-BR" dirty="0" err="1">
                <a:latin typeface="Courier" charset="0"/>
                <a:ea typeface="Courier" charset="0"/>
                <a:cs typeface="Courier" charset="0"/>
              </a:rPr>
              <a:t>j</a:t>
            </a:r>
            <a:endParaRPr lang="pt-BR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>
              <a:defRPr/>
            </a:pPr>
            <a:r>
              <a:rPr lang="pt-BR" dirty="0">
                <a:ea typeface="ＭＳ Ｐゴシック" panose="020B0600070205080204" pitchFamily="34" charset="-128"/>
              </a:rPr>
              <a:t>4 ciclos: 	          </a:t>
            </a:r>
            <a:r>
              <a:rPr lang="pt-BR" dirty="0" err="1">
                <a:latin typeface="Courier" charset="0"/>
                <a:ea typeface="Courier" charset="0"/>
                <a:cs typeface="Courier" charset="0"/>
              </a:rPr>
              <a:t>R-Type</a:t>
            </a:r>
            <a:r>
              <a:rPr lang="pt-BR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t-BR" dirty="0" err="1">
                <a:latin typeface="Courier" charset="0"/>
                <a:ea typeface="Courier" charset="0"/>
                <a:cs typeface="Courier" charset="0"/>
              </a:rPr>
              <a:t>sw</a:t>
            </a:r>
            <a:r>
              <a:rPr lang="pt-BR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t-BR" dirty="0" err="1">
                <a:latin typeface="Courier" charset="0"/>
                <a:ea typeface="Courier" charset="0"/>
                <a:cs typeface="Courier" charset="0"/>
              </a:rPr>
              <a:t>addi</a:t>
            </a:r>
            <a:endParaRPr lang="pt-BR" dirty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>
              <a:defRPr/>
            </a:pPr>
            <a:r>
              <a:rPr lang="pt-BR" dirty="0">
                <a:ea typeface="ＭＳ Ｐゴシック" panose="020B0600070205080204" pitchFamily="34" charset="-128"/>
              </a:rPr>
              <a:t>5 ciclos : 	</a:t>
            </a:r>
            <a:r>
              <a:rPr lang="pt-BR" dirty="0" err="1">
                <a:latin typeface="Courier" charset="0"/>
                <a:ea typeface="Courier" charset="0"/>
                <a:cs typeface="Courier" charset="0"/>
              </a:rPr>
              <a:t>lw</a:t>
            </a:r>
            <a:endParaRPr lang="pt-BR" dirty="0">
              <a:latin typeface="Courier" charset="0"/>
              <a:ea typeface="Courier" charset="0"/>
              <a:cs typeface="Courier" charset="0"/>
            </a:endParaRPr>
          </a:p>
          <a:p>
            <a:pPr>
              <a:defRPr/>
            </a:pPr>
            <a:r>
              <a:rPr lang="pt-BR" dirty="0">
                <a:ea typeface="ＭＳ Ｐゴシック" panose="020B0600070205080204" pitchFamily="34" charset="-128"/>
              </a:rPr>
              <a:t>CPI é a média ponderada, e.g. SPECINT2000 benchmark: </a:t>
            </a:r>
          </a:p>
          <a:p>
            <a:pPr lvl="1" eaLnBrk="1" hangingPunct="1">
              <a:defRPr/>
            </a:pPr>
            <a:r>
              <a:rPr lang="pt-BR" dirty="0">
                <a:ea typeface="ＭＳ Ｐゴシック" panose="020B0600070205080204" pitchFamily="34" charset="-128"/>
              </a:rPr>
              <a:t>25% 	</a:t>
            </a:r>
            <a:r>
              <a:rPr lang="pt-BR" dirty="0" err="1">
                <a:ea typeface="ＭＳ Ｐゴシック" panose="020B0600070205080204" pitchFamily="34" charset="-128"/>
              </a:rPr>
              <a:t>loads</a:t>
            </a:r>
            <a:endParaRPr lang="pt-BR" dirty="0"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r>
              <a:rPr lang="pt-BR" dirty="0">
                <a:ea typeface="ＭＳ Ｐゴシック" panose="020B0600070205080204" pitchFamily="34" charset="-128"/>
              </a:rPr>
              <a:t>10% 	stores </a:t>
            </a:r>
          </a:p>
          <a:p>
            <a:pPr lvl="1" eaLnBrk="1" hangingPunct="1">
              <a:defRPr/>
            </a:pPr>
            <a:r>
              <a:rPr lang="pt-BR" dirty="0">
                <a:ea typeface="ＭＳ Ｐゴシック" panose="020B0600070205080204" pitchFamily="34" charset="-128"/>
              </a:rPr>
              <a:t>11% 	</a:t>
            </a:r>
            <a:r>
              <a:rPr lang="pt-BR" dirty="0" err="1">
                <a:ea typeface="ＭＳ Ｐゴシック" panose="020B0600070205080204" pitchFamily="34" charset="-128"/>
              </a:rPr>
              <a:t>branches</a:t>
            </a:r>
            <a:endParaRPr lang="pt-BR" dirty="0"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r>
              <a:rPr lang="pt-BR" dirty="0">
                <a:ea typeface="ＭＳ Ｐゴシック" panose="020B0600070205080204" pitchFamily="34" charset="-128"/>
              </a:rPr>
              <a:t>2% 	jumps</a:t>
            </a:r>
          </a:p>
          <a:p>
            <a:pPr lvl="1" eaLnBrk="1" hangingPunct="1">
              <a:defRPr/>
            </a:pPr>
            <a:r>
              <a:rPr lang="pt-BR" dirty="0">
                <a:ea typeface="ＭＳ Ｐゴシック" panose="020B0600070205080204" pitchFamily="34" charset="-128"/>
              </a:rPr>
              <a:t>52% 	</a:t>
            </a:r>
            <a:r>
              <a:rPr lang="pt-BR" dirty="0" err="1">
                <a:ea typeface="ＭＳ Ｐゴシック" panose="020B0600070205080204" pitchFamily="34" charset="-128"/>
              </a:rPr>
              <a:t>R-type</a:t>
            </a:r>
            <a:endParaRPr lang="pt-BR" dirty="0">
              <a:ea typeface="ＭＳ Ｐゴシック" panose="020B0600070205080204" pitchFamily="34" charset="-128"/>
            </a:endParaRPr>
          </a:p>
          <a:p>
            <a:pPr lvl="1" eaLnBrk="1" hangingPunct="1">
              <a:defRPr/>
            </a:pPr>
            <a:endParaRPr lang="pt-BR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pt-BR" i="1" dirty="0">
                <a:solidFill>
                  <a:srgbClr val="0432FF"/>
                </a:solidFill>
                <a:ea typeface="ＭＳ Ｐゴシック" panose="020B0600070205080204" pitchFamily="34" charset="-128"/>
              </a:rPr>
              <a:t>CPI Médio</a:t>
            </a:r>
            <a:r>
              <a:rPr lang="pt-BR" dirty="0">
                <a:ea typeface="ＭＳ Ｐゴシック" panose="020B0600070205080204" pitchFamily="34" charset="-128"/>
              </a:rPr>
              <a:t> = (0.11 + 0.02) 3 +(0.52 + 0.10) 4 +(0.25) 5 </a:t>
            </a:r>
            <a:br>
              <a:rPr lang="pt-BR" dirty="0">
                <a:ea typeface="ＭＳ Ｐゴシック" panose="020B0600070205080204" pitchFamily="34" charset="-128"/>
              </a:rPr>
            </a:br>
            <a:r>
              <a:rPr lang="pt-BR" dirty="0">
                <a:ea typeface="ＭＳ Ｐゴシック" panose="020B0600070205080204" pitchFamily="34" charset="-128"/>
              </a:rPr>
              <a:t>		  = 4.12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pt-BR" dirty="0">
              <a:ea typeface="+mn-ea"/>
              <a:cs typeface="+mn-cs"/>
            </a:endParaRPr>
          </a:p>
        </p:txBody>
      </p:sp>
      <p:sp>
        <p:nvSpPr>
          <p:cNvPr id="297987" name="Rectangle 2">
            <a:extLst>
              <a:ext uri="{FF2B5EF4-FFF2-40B4-BE49-F238E27FC236}">
                <a16:creationId xmlns:a16="http://schemas.microsoft.com/office/drawing/2014/main" id="{BFC36068-B39C-A14F-A853-17033E80BA8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None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pt-BR" alt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7988" name="Rectangle 4">
            <a:extLst>
              <a:ext uri="{FF2B5EF4-FFF2-40B4-BE49-F238E27FC236}">
                <a16:creationId xmlns:a16="http://schemas.microsoft.com/office/drawing/2014/main" id="{0CC36FFD-3C21-244F-9D67-7F9A2F2A3D8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pt-BR" alt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97991" name="Slide Number Placeholder 3">
            <a:extLst>
              <a:ext uri="{FF2B5EF4-FFF2-40B4-BE49-F238E27FC236}">
                <a16:creationId xmlns:a16="http://schemas.microsoft.com/office/drawing/2014/main" id="{2C8A2F57-4EB9-2B4F-889C-7A5DED5593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38D623C2-AD1D-1D4A-87AA-F03C5718B58E}" type="slidenum">
              <a:rPr lang="pt-BR" altLang="en-US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77</a:t>
            </a:fld>
            <a:endParaRPr lang="pt-BR" altLang="en-US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74187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Rectangle 3">
            <a:extLst>
              <a:ext uri="{FF2B5EF4-FFF2-40B4-BE49-F238E27FC236}">
                <a16:creationId xmlns:a16="http://schemas.microsoft.com/office/drawing/2014/main" id="{581A8EA2-DF14-434F-AF22-729F05CE70F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0"/>
            <a:ext cx="11430000" cy="9144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Performance </a:t>
            </a:r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Multiciclo</a:t>
            </a:r>
            <a:r>
              <a:rPr lang="en-US" altLang="en-US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: Tempo de </a:t>
            </a:r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Ciclo</a:t>
            </a:r>
            <a:endParaRPr lang="en-US" altLang="en-US" dirty="0">
              <a:latin typeface="Garamond" panose="02020404030301010803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99781B-FC12-114A-A601-19B612C8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6" y="990601"/>
            <a:ext cx="7896225" cy="2447925"/>
          </a:xfrm>
        </p:spPr>
        <p:txBody>
          <a:bodyPr/>
          <a:lstStyle/>
          <a:p>
            <a:pPr eaLnBrk="1" hangingPunct="1">
              <a:defRPr/>
            </a:pPr>
            <a:r>
              <a:rPr lang="de-CH" dirty="0">
                <a:latin typeface="+mn-lt"/>
                <a:cs typeface="Arial" panose="020B0604020202020204" pitchFamily="34" charset="0"/>
              </a:rPr>
              <a:t>Multi-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cycle</a:t>
            </a:r>
            <a:r>
              <a:rPr lang="de-CH" dirty="0">
                <a:latin typeface="+mn-lt"/>
                <a:cs typeface="Arial" panose="020B0604020202020204" pitchFamily="34" charset="0"/>
              </a:rPr>
              <a:t> 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critical</a:t>
            </a:r>
            <a:r>
              <a:rPr lang="de-CH" dirty="0">
                <a:latin typeface="+mn-lt"/>
                <a:cs typeface="Arial" panose="020B0604020202020204" pitchFamily="34" charset="0"/>
              </a:rPr>
              <a:t> 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path</a:t>
            </a:r>
            <a:r>
              <a:rPr lang="de-CH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0" indent="0" eaLnBrk="1" hangingPunct="1"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	</a:t>
            </a:r>
            <a:r>
              <a:rPr lang="de-CH" dirty="0" err="1">
                <a:solidFill>
                  <a:srgbClr val="0432FF"/>
                </a:solidFill>
                <a:ea typeface="+mn-ea"/>
                <a:cs typeface="+mn-cs"/>
              </a:rPr>
              <a:t>T</a:t>
            </a:r>
            <a:r>
              <a:rPr lang="de-CH" baseline="-25000" dirty="0" err="1">
                <a:solidFill>
                  <a:srgbClr val="0432FF"/>
                </a:solidFill>
                <a:ea typeface="+mn-ea"/>
                <a:cs typeface="+mn-cs"/>
              </a:rPr>
              <a:t>c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 </a:t>
            </a:r>
            <a:r>
              <a:rPr lang="de-CH" dirty="0">
                <a:ea typeface="+mn-ea"/>
                <a:cs typeface="+mn-cs"/>
              </a:rPr>
              <a:t>=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>
              <a:ea typeface="+mn-ea"/>
              <a:cs typeface="+mn-cs"/>
            </a:endParaRPr>
          </a:p>
        </p:txBody>
      </p:sp>
      <p:graphicFrame>
        <p:nvGraphicFramePr>
          <p:cNvPr id="300035" name="Content Placeholder 3">
            <a:extLst>
              <a:ext uri="{FF2B5EF4-FFF2-40B4-BE49-F238E27FC236}">
                <a16:creationId xmlns:a16="http://schemas.microsoft.com/office/drawing/2014/main" id="{A1F03AF7-262B-4D46-B750-87A389107394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2"/>
            </p:custDataLst>
          </p:nvPr>
        </p:nvGraphicFramePr>
        <p:xfrm>
          <a:off x="2085976" y="2362201"/>
          <a:ext cx="8048625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4493200" imgH="17399000" progId="Visio.Drawing.6">
                  <p:embed/>
                </p:oleObj>
              </mc:Choice>
              <mc:Fallback>
                <p:oleObj name="VISIO" r:id="rId6" imgW="34493200" imgH="17399000" progId="Visio.Drawing.6">
                  <p:embed/>
                  <p:pic>
                    <p:nvPicPr>
                      <p:cNvPr id="300035" name="Content Placeholder 3">
                        <a:extLst>
                          <a:ext uri="{FF2B5EF4-FFF2-40B4-BE49-F238E27FC236}">
                            <a16:creationId xmlns:a16="http://schemas.microsoft.com/office/drawing/2014/main" id="{A1F03AF7-262B-4D46-B750-87A38910739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6" y="2362201"/>
                        <a:ext cx="8048625" cy="4060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36" name="Rectangle 4">
            <a:extLst>
              <a:ext uri="{FF2B5EF4-FFF2-40B4-BE49-F238E27FC236}">
                <a16:creationId xmlns:a16="http://schemas.microsoft.com/office/drawing/2014/main" id="{14F1F88A-ECA8-3542-8DE4-BE35B4083B6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FB6CF20-26A3-324D-9D20-924AE1BCBF52}"/>
              </a:ext>
            </a:extLst>
          </p:cNvPr>
          <p:cNvSpPr txBox="1">
            <a:spLocks/>
          </p:cNvSpPr>
          <p:nvPr/>
        </p:nvSpPr>
        <p:spPr bwMode="auto">
          <a:xfrm>
            <a:off x="8301038" y="63182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600" kern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16</a:t>
            </a:r>
            <a:endParaRPr lang="en-US" altLang="en-US" sz="1600" kern="0" dirty="0">
              <a:solidFill>
                <a:srgbClr val="000000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3514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E50D4-50A6-A849-B0E8-B7D1533F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658600" cy="1295398"/>
          </a:xfrm>
        </p:spPr>
        <p:txBody>
          <a:bodyPr/>
          <a:lstStyle/>
          <a:p>
            <a:pPr eaLnBrk="1" hangingPunct="1">
              <a:defRPr/>
            </a:pPr>
            <a:r>
              <a:rPr lang="de-CH" dirty="0" err="1">
                <a:latin typeface="+mn-lt"/>
                <a:cs typeface="Arial" panose="020B0604020202020204" pitchFamily="34" charset="0"/>
              </a:rPr>
              <a:t>Caminho</a:t>
            </a:r>
            <a:r>
              <a:rPr lang="de-CH" dirty="0">
                <a:latin typeface="+mn-lt"/>
                <a:cs typeface="Arial" panose="020B0604020202020204" pitchFamily="34" charset="0"/>
              </a:rPr>
              <a:t> 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crítico</a:t>
            </a:r>
            <a:r>
              <a:rPr lang="de-CH" dirty="0">
                <a:latin typeface="+mn-lt"/>
                <a:cs typeface="Arial" panose="020B0604020202020204" pitchFamily="34" charset="0"/>
              </a:rPr>
              <a:t> </a:t>
            </a:r>
            <a:r>
              <a:rPr lang="de-CH" dirty="0" err="1">
                <a:latin typeface="+mn-lt"/>
                <a:cs typeface="Arial" panose="020B0604020202020204" pitchFamily="34" charset="0"/>
              </a:rPr>
              <a:t>Multiciclo</a:t>
            </a:r>
            <a:r>
              <a:rPr lang="de-CH" dirty="0">
                <a:latin typeface="+mn-lt"/>
                <a:cs typeface="Arial" panose="020B0604020202020204" pitchFamily="34" charset="0"/>
              </a:rPr>
              <a:t>:</a:t>
            </a:r>
          </a:p>
          <a:p>
            <a:pPr marL="0" indent="0" eaLnBrk="1" hangingPunct="1"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	</a:t>
            </a:r>
            <a:r>
              <a:rPr lang="de-CH" dirty="0" err="1">
                <a:solidFill>
                  <a:srgbClr val="0432FF"/>
                </a:solidFill>
                <a:ea typeface="+mn-ea"/>
                <a:cs typeface="+mn-cs"/>
              </a:rPr>
              <a:t>T</a:t>
            </a:r>
            <a:r>
              <a:rPr lang="de-CH" baseline="-25000" dirty="0" err="1">
                <a:solidFill>
                  <a:srgbClr val="0432FF"/>
                </a:solidFill>
                <a:ea typeface="+mn-ea"/>
                <a:cs typeface="+mn-cs"/>
              </a:rPr>
              <a:t>c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 </a:t>
            </a:r>
            <a:r>
              <a:rPr lang="de-CH" dirty="0">
                <a:ea typeface="+mn-ea"/>
                <a:cs typeface="+mn-cs"/>
              </a:rPr>
              <a:t>=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pcq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mux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max</a:t>
            </a:r>
            <a:r>
              <a:rPr lang="de-CH" dirty="0">
                <a:ea typeface="+mn-ea"/>
                <a:cs typeface="+mn-cs"/>
              </a:rPr>
              <a:t>(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ALU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mux</a:t>
            </a:r>
            <a:r>
              <a:rPr lang="de-CH" dirty="0">
                <a:ea typeface="+mn-ea"/>
                <a:cs typeface="+mn-cs"/>
              </a:rPr>
              <a:t>,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mem</a:t>
            </a:r>
            <a:r>
              <a:rPr lang="de-CH" dirty="0">
                <a:ea typeface="+mn-ea"/>
                <a:cs typeface="+mn-cs"/>
              </a:rPr>
              <a:t>)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setup</a:t>
            </a:r>
            <a:endParaRPr lang="de-CH" baseline="-25000" dirty="0">
              <a:ea typeface="+mn-ea"/>
              <a:cs typeface="+mn-cs"/>
            </a:endParaRPr>
          </a:p>
          <a:p>
            <a:pPr eaLnBrk="1" hangingPunct="1">
              <a:buClr>
                <a:srgbClr val="00B050"/>
              </a:buClr>
              <a:defRPr/>
            </a:pPr>
            <a:r>
              <a:rPr lang="de-CH" sz="2000" dirty="0">
                <a:latin typeface="+mn-lt"/>
                <a:cs typeface="Arial" panose="020B0604020202020204" pitchFamily="34" charset="0"/>
              </a:rPr>
              <a:t>Os </a:t>
            </a:r>
            <a:r>
              <a:rPr lang="de-CH" sz="2000" dirty="0" err="1">
                <a:latin typeface="+mn-lt"/>
                <a:cs typeface="Arial" panose="020B0604020202020204" pitchFamily="34" charset="0"/>
              </a:rPr>
              <a:t>valores</a:t>
            </a:r>
            <a:r>
              <a:rPr lang="de-CH" sz="2000" dirty="0">
                <a:latin typeface="+mn-lt"/>
                <a:cs typeface="Arial" panose="020B0604020202020204" pitchFamily="34" charset="0"/>
              </a:rPr>
              <a:t> </a:t>
            </a:r>
            <a:r>
              <a:rPr lang="de-CH" sz="2000" dirty="0" err="1">
                <a:latin typeface="+mn-lt"/>
                <a:cs typeface="Arial" panose="020B0604020202020204" pitchFamily="34" charset="0"/>
              </a:rPr>
              <a:t>numéricos</a:t>
            </a:r>
            <a:r>
              <a:rPr lang="de-CH" sz="2000" dirty="0">
                <a:latin typeface="+mn-lt"/>
                <a:cs typeface="Arial" panose="020B0604020202020204" pitchFamily="34" charset="0"/>
              </a:rPr>
              <a:t> </a:t>
            </a:r>
            <a:r>
              <a:rPr lang="de-CH" sz="2000" dirty="0" err="1">
                <a:latin typeface="+mn-lt"/>
                <a:cs typeface="Arial" panose="020B0604020202020204" pitchFamily="34" charset="0"/>
              </a:rPr>
              <a:t>destes</a:t>
            </a:r>
            <a:r>
              <a:rPr lang="de-CH" sz="2000" dirty="0">
                <a:latin typeface="+mn-lt"/>
                <a:cs typeface="Arial" panose="020B0604020202020204" pitchFamily="34" charset="0"/>
              </a:rPr>
              <a:t> </a:t>
            </a:r>
            <a:r>
              <a:rPr lang="de-CH" sz="2000" dirty="0" err="1">
                <a:latin typeface="+mn-lt"/>
                <a:cs typeface="Arial" panose="020B0604020202020204" pitchFamily="34" charset="0"/>
              </a:rPr>
              <a:t>tempos</a:t>
            </a:r>
            <a:r>
              <a:rPr lang="de-CH" sz="2000" dirty="0">
                <a:latin typeface="+mn-lt"/>
                <a:cs typeface="Arial" panose="020B0604020202020204" pitchFamily="34" charset="0"/>
              </a:rPr>
              <a:t> </a:t>
            </a:r>
            <a:r>
              <a:rPr lang="de-CH" sz="2000" dirty="0" err="1">
                <a:latin typeface="+mn-lt"/>
                <a:cs typeface="Arial" panose="020B0604020202020204" pitchFamily="34" charset="0"/>
              </a:rPr>
              <a:t>dependem</a:t>
            </a:r>
            <a:r>
              <a:rPr lang="de-CH" sz="2000" dirty="0">
                <a:latin typeface="+mn-lt"/>
                <a:cs typeface="Arial" panose="020B0604020202020204" pitchFamily="34" charset="0"/>
              </a:rPr>
              <a:t> da </a:t>
            </a:r>
            <a:r>
              <a:rPr lang="de-CH" sz="2000" dirty="0" err="1">
                <a:latin typeface="+mn-lt"/>
                <a:cs typeface="Arial" panose="020B0604020202020204" pitchFamily="34" charset="0"/>
              </a:rPr>
              <a:t>tecnologia</a:t>
            </a:r>
            <a:r>
              <a:rPr lang="de-CH" sz="2000" dirty="0">
                <a:latin typeface="+mn-lt"/>
                <a:cs typeface="Arial" panose="020B0604020202020204" pitchFamily="34" charset="0"/>
              </a:rPr>
              <a:t> </a:t>
            </a:r>
            <a:r>
              <a:rPr lang="de-CH" sz="2000" dirty="0" err="1">
                <a:latin typeface="+mn-lt"/>
                <a:cs typeface="Arial" panose="020B0604020202020204" pitchFamily="34" charset="0"/>
              </a:rPr>
              <a:t>específica</a:t>
            </a:r>
            <a:r>
              <a:rPr lang="de-CH" sz="2000" dirty="0">
                <a:latin typeface="+mn-lt"/>
                <a:cs typeface="Arial" panose="020B0604020202020204" pitchFamily="34" charset="0"/>
              </a:rPr>
              <a:t> </a:t>
            </a:r>
            <a:r>
              <a:rPr lang="de-CH" sz="2000" dirty="0" err="1">
                <a:latin typeface="+mn-lt"/>
                <a:cs typeface="Arial" panose="020B0604020202020204" pitchFamily="34" charset="0"/>
              </a:rPr>
              <a:t>usada</a:t>
            </a:r>
            <a:r>
              <a:rPr lang="de-CH" sz="2000" dirty="0">
                <a:latin typeface="+mn-lt"/>
                <a:cs typeface="Arial" panose="020B0604020202020204" pitchFamily="34" charset="0"/>
              </a:rPr>
              <a:t> na </a:t>
            </a:r>
            <a:r>
              <a:rPr lang="de-CH" sz="2000" dirty="0" err="1">
                <a:latin typeface="+mn-lt"/>
                <a:cs typeface="Arial" panose="020B0604020202020204" pitchFamily="34" charset="0"/>
              </a:rPr>
              <a:t>implementação</a:t>
            </a:r>
            <a:r>
              <a:rPr lang="de-CH" sz="2000" dirty="0">
                <a:latin typeface="+mn-lt"/>
                <a:cs typeface="Arial" panose="020B0604020202020204" pitchFamily="34" charset="0"/>
              </a:rPr>
              <a:t>.</a:t>
            </a: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>
              <a:ea typeface="+mn-ea"/>
              <a:cs typeface="+mn-cs"/>
            </a:endParaRPr>
          </a:p>
          <a:p>
            <a:pPr eaLnBrk="1" hangingPunct="1"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endParaRPr lang="de-CH" dirty="0">
              <a:ea typeface="+mn-ea"/>
              <a:cs typeface="+mn-cs"/>
            </a:endParaRPr>
          </a:p>
        </p:txBody>
      </p:sp>
      <p:graphicFrame>
        <p:nvGraphicFramePr>
          <p:cNvPr id="302083" name="Content Placeholder 3">
            <a:extLst>
              <a:ext uri="{FF2B5EF4-FFF2-40B4-BE49-F238E27FC236}">
                <a16:creationId xmlns:a16="http://schemas.microsoft.com/office/drawing/2014/main" id="{A82E1277-8C0A-9340-B254-CAD35E5E0CE2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301949"/>
              </p:ext>
            </p:extLst>
          </p:nvPr>
        </p:nvGraphicFramePr>
        <p:xfrm>
          <a:off x="2085976" y="2286000"/>
          <a:ext cx="8048625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4493200" imgH="17399000" progId="Visio.Drawing.6">
                  <p:embed/>
                </p:oleObj>
              </mc:Choice>
              <mc:Fallback>
                <p:oleObj name="VISIO" r:id="rId6" imgW="34493200" imgH="17399000" progId="Visio.Drawing.6">
                  <p:embed/>
                  <p:pic>
                    <p:nvPicPr>
                      <p:cNvPr id="302083" name="Content Placeholder 3">
                        <a:extLst>
                          <a:ext uri="{FF2B5EF4-FFF2-40B4-BE49-F238E27FC236}">
                            <a16:creationId xmlns:a16="http://schemas.microsoft.com/office/drawing/2014/main" id="{A82E1277-8C0A-9340-B254-CAD35E5E0CE2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6" y="2286000"/>
                        <a:ext cx="8048625" cy="40608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084" name="Rectangle 4">
            <a:extLst>
              <a:ext uri="{FF2B5EF4-FFF2-40B4-BE49-F238E27FC236}">
                <a16:creationId xmlns:a16="http://schemas.microsoft.com/office/drawing/2014/main" id="{F01AF5D4-513D-D24F-9D64-B7BA7BE758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DB66CF-F2DE-6744-958A-C571D0BCE62E}"/>
              </a:ext>
            </a:extLst>
          </p:cNvPr>
          <p:cNvSpPr txBox="1">
            <a:spLocks/>
          </p:cNvSpPr>
          <p:nvPr/>
        </p:nvSpPr>
        <p:spPr bwMode="auto">
          <a:xfrm>
            <a:off x="8301038" y="63182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600" kern="0" dirty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3E030D-72D2-6367-B1F2-44D918A4A61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04800" y="0"/>
            <a:ext cx="11430000" cy="9144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Performance </a:t>
            </a:r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Multiciclo</a:t>
            </a:r>
            <a:r>
              <a:rPr lang="en-US" altLang="en-US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: Tempo de </a:t>
            </a:r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Ciclo</a:t>
            </a:r>
            <a:endParaRPr lang="en-US" altLang="en-US" dirty="0">
              <a:latin typeface="Garamond" panose="02020404030301010803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03299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4">
            <a:extLst>
              <a:ext uri="{FF2B5EF4-FFF2-40B4-BE49-F238E27FC236}">
                <a16:creationId xmlns:a16="http://schemas.microsoft.com/office/drawing/2014/main" id="{62C8CF71-84F7-A34C-B26C-8CA778CF03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371600"/>
            <a:ext cx="10515600" cy="1752600"/>
          </a:xfrm>
        </p:spPr>
        <p:txBody>
          <a:bodyPr/>
          <a:lstStyle/>
          <a:p>
            <a:pPr algn="ctr"/>
            <a:r>
              <a:rPr lang="en-US" altLang="en-US" sz="4000" dirty="0" err="1">
                <a:ea typeface="ＭＳ Ｐゴシック" panose="020B0600070205080204" pitchFamily="34" charset="-128"/>
              </a:rPr>
              <a:t>Relembrando</a:t>
            </a:r>
            <a:r>
              <a:rPr lang="en-US" altLang="en-US" sz="4000" dirty="0">
                <a:ea typeface="ＭＳ Ｐゴシック" panose="020B0600070205080204" pitchFamily="34" charset="-128"/>
              </a:rPr>
              <a:t> a </a:t>
            </a:r>
            <a:r>
              <a:rPr lang="en-US" altLang="en-US" sz="4000" dirty="0" err="1">
                <a:ea typeface="ＭＳ Ｐゴシック" panose="020B0600070205080204" pitchFamily="34" charset="-128"/>
              </a:rPr>
              <a:t>Construção</a:t>
            </a:r>
            <a:r>
              <a:rPr lang="en-US" altLang="en-US" sz="4000" dirty="0">
                <a:ea typeface="ＭＳ Ｐゴシック" panose="020B0600070205080204" pitchFamily="34" charset="-128"/>
              </a:rPr>
              <a:t> do </a:t>
            </a:r>
            <a:r>
              <a:rPr lang="en-US" altLang="en-US" sz="4000" dirty="0" err="1">
                <a:ea typeface="ＭＳ Ｐゴシック" panose="020B0600070205080204" pitchFamily="34" charset="-128"/>
              </a:rPr>
              <a:t>Processador</a:t>
            </a:r>
            <a:r>
              <a:rPr lang="en-US" altLang="en-US" sz="4000" dirty="0">
                <a:ea typeface="ＭＳ Ｐゴシック" panose="020B0600070205080204" pitchFamily="34" charset="-128"/>
              </a:rPr>
              <a:t> MIPS de </a:t>
            </a:r>
            <a:r>
              <a:rPr lang="en-US" altLang="en-US" sz="4000" dirty="0" err="1">
                <a:ea typeface="ＭＳ Ｐゴシック" panose="020B0600070205080204" pitchFamily="34" charset="-128"/>
              </a:rPr>
              <a:t>Ciclo</a:t>
            </a:r>
            <a:r>
              <a:rPr lang="en-US" altLang="en-US" sz="4000" dirty="0">
                <a:ea typeface="ＭＳ Ｐゴシック" panose="020B0600070205080204" pitchFamily="34" charset="-128"/>
              </a:rPr>
              <a:t> </a:t>
            </a:r>
            <a:r>
              <a:rPr lang="en-US" altLang="en-US" sz="4000" dirty="0" err="1">
                <a:ea typeface="ＭＳ Ｐゴシック" panose="020B0600070205080204" pitchFamily="34" charset="-128"/>
              </a:rPr>
              <a:t>Único</a:t>
            </a:r>
            <a:r>
              <a:rPr lang="en-US" altLang="en-US" sz="4000" dirty="0">
                <a:ea typeface="ＭＳ Ｐゴシック" panose="020B0600070205080204" pitchFamily="34" charset="-128"/>
              </a:rPr>
              <a:t> </a:t>
            </a:r>
            <a:br>
              <a:rPr lang="en-US" altLang="en-US" sz="4000" dirty="0">
                <a:ea typeface="ＭＳ Ｐゴシック" panose="020B0600070205080204" pitchFamily="34" charset="-128"/>
              </a:rPr>
            </a:br>
            <a:r>
              <a:rPr lang="en-US" altLang="en-US" sz="4000" dirty="0">
                <a:ea typeface="ＭＳ Ｐゴシック" panose="020B0600070205080204" pitchFamily="34" charset="-128"/>
              </a:rPr>
              <a:t>(H&amp;H)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9376C81-A6DC-4C25-6FCD-90090FC5D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614053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3">
            <a:extLst>
              <a:ext uri="{FF2B5EF4-FFF2-40B4-BE49-F238E27FC236}">
                <a16:creationId xmlns:a16="http://schemas.microsoft.com/office/drawing/2014/main" id="{3C8242A8-845A-6D4E-9847-9839550EF14A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881189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Exemplo</a:t>
            </a:r>
            <a:r>
              <a:rPr lang="en-US" altLang="en-US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 de Performance </a:t>
            </a:r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Multiciclo</a:t>
            </a:r>
            <a:endParaRPr lang="en-US" altLang="en-US" dirty="0">
              <a:latin typeface="Garamond" panose="02020404030301010803" pitchFamily="18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1503238" name="Group 6">
            <a:extLst>
              <a:ext uri="{FF2B5EF4-FFF2-40B4-BE49-F238E27FC236}">
                <a16:creationId xmlns:a16="http://schemas.microsoft.com/office/drawing/2014/main" id="{1423D30F-78C1-034B-8AFE-87CABCF02E19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4319772"/>
              </p:ext>
            </p:extLst>
          </p:nvPr>
        </p:nvGraphicFramePr>
        <p:xfrm>
          <a:off x="1837319" y="1362076"/>
          <a:ext cx="8206797" cy="347186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115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5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5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Elemento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Parâmetro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Atraso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ps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Clock-to-Q de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Registrador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pcq_PC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setup de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Registrador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Multiplexador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0"/>
                          <a:cs typeface="Arial" charset="0"/>
                        </a:rPr>
                        <a:t>ULA</a:t>
                      </a: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Leitura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de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Memória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mem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Leitura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de Register file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RFread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Setup do register file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30ACB8-CE19-4846-A8AF-8AC6FF12CE8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928814" y="4862514"/>
            <a:ext cx="7896225" cy="176688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r>
              <a:rPr lang="de-CH" dirty="0" err="1">
                <a:solidFill>
                  <a:srgbClr val="0432FF"/>
                </a:solidFill>
                <a:ea typeface="+mn-ea"/>
                <a:cs typeface="+mn-cs"/>
              </a:rPr>
              <a:t>T</a:t>
            </a:r>
            <a:r>
              <a:rPr lang="de-CH" baseline="-25000" dirty="0" err="1">
                <a:solidFill>
                  <a:srgbClr val="0432FF"/>
                </a:solidFill>
                <a:ea typeface="+mn-ea"/>
                <a:cs typeface="+mn-cs"/>
              </a:rPr>
              <a:t>c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 </a:t>
            </a:r>
            <a:r>
              <a:rPr lang="de-CH" dirty="0">
                <a:ea typeface="+mn-ea"/>
                <a:cs typeface="+mn-cs"/>
              </a:rPr>
              <a:t>	=</a:t>
            </a:r>
          </a:p>
        </p:txBody>
      </p:sp>
      <p:sp>
        <p:nvSpPr>
          <p:cNvPr id="304156" name="Rectangle 2">
            <a:extLst>
              <a:ext uri="{FF2B5EF4-FFF2-40B4-BE49-F238E27FC236}">
                <a16:creationId xmlns:a16="http://schemas.microsoft.com/office/drawing/2014/main" id="{760229A9-5477-A04E-B167-2437EA2BEEA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4157" name="Rectangle 4">
            <a:extLst>
              <a:ext uri="{FF2B5EF4-FFF2-40B4-BE49-F238E27FC236}">
                <a16:creationId xmlns:a16="http://schemas.microsoft.com/office/drawing/2014/main" id="{06D261C8-D7AE-3849-B4FF-CEC1CC71F3CA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9435954-6E84-E645-800E-3EAE7418A62F}"/>
              </a:ext>
            </a:extLst>
          </p:cNvPr>
          <p:cNvSpPr txBox="1">
            <a:spLocks/>
          </p:cNvSpPr>
          <p:nvPr/>
        </p:nvSpPr>
        <p:spPr bwMode="auto">
          <a:xfrm>
            <a:off x="8301038" y="63182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600" kern="0" dirty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5340562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B63AB1-E25F-BF45-A4A6-6143DC4AD99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928814" y="4862514"/>
            <a:ext cx="7896225" cy="1766887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chemeClr val="accent1">
                  <a:lumMod val="75000"/>
                  <a:lumOff val="25000"/>
                </a:schemeClr>
              </a:buClr>
              <a:buNone/>
              <a:defRPr/>
            </a:pPr>
            <a:r>
              <a:rPr lang="de-CH" dirty="0" err="1">
                <a:solidFill>
                  <a:srgbClr val="0432FF"/>
                </a:solidFill>
                <a:ea typeface="+mn-ea"/>
                <a:cs typeface="+mn-cs"/>
              </a:rPr>
              <a:t>T</a:t>
            </a:r>
            <a:r>
              <a:rPr lang="de-CH" baseline="-25000" dirty="0" err="1">
                <a:solidFill>
                  <a:srgbClr val="0432FF"/>
                </a:solidFill>
                <a:ea typeface="+mn-ea"/>
                <a:cs typeface="+mn-cs"/>
              </a:rPr>
              <a:t>c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 </a:t>
            </a:r>
            <a:r>
              <a:rPr lang="de-CH" dirty="0">
                <a:ea typeface="+mn-ea"/>
                <a:cs typeface="+mn-cs"/>
              </a:rPr>
              <a:t>	=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pcq_PC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mux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max</a:t>
            </a:r>
            <a:r>
              <a:rPr lang="de-CH" dirty="0">
                <a:ea typeface="+mn-ea"/>
                <a:cs typeface="+mn-cs"/>
              </a:rPr>
              <a:t>(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ALU</a:t>
            </a:r>
            <a:r>
              <a:rPr lang="de-CH" dirty="0">
                <a:ea typeface="+mn-ea"/>
                <a:cs typeface="+mn-cs"/>
              </a:rPr>
              <a:t>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mux</a:t>
            </a:r>
            <a:r>
              <a:rPr lang="de-CH" dirty="0">
                <a:ea typeface="+mn-ea"/>
                <a:cs typeface="+mn-cs"/>
              </a:rPr>
              <a:t>,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mem</a:t>
            </a:r>
            <a:r>
              <a:rPr lang="de-CH" dirty="0">
                <a:ea typeface="+mn-ea"/>
                <a:cs typeface="+mn-cs"/>
              </a:rPr>
              <a:t>) + </a:t>
            </a:r>
            <a:r>
              <a:rPr lang="de-CH" dirty="0" err="1">
                <a:ea typeface="+mn-ea"/>
                <a:cs typeface="+mn-cs"/>
              </a:rPr>
              <a:t>t</a:t>
            </a:r>
            <a:r>
              <a:rPr lang="de-CH" baseline="-25000" dirty="0" err="1">
                <a:ea typeface="+mn-ea"/>
                <a:cs typeface="+mn-cs"/>
              </a:rPr>
              <a:t>setup</a:t>
            </a:r>
            <a:br>
              <a:rPr lang="de-CH" dirty="0">
                <a:ea typeface="+mn-ea"/>
                <a:cs typeface="+mn-cs"/>
              </a:rPr>
            </a:br>
            <a:r>
              <a:rPr lang="de-CH" dirty="0">
                <a:ea typeface="+mn-ea"/>
                <a:cs typeface="+mn-cs"/>
              </a:rPr>
              <a:t>	= [30 + 25 + 250 + 20] </a:t>
            </a:r>
            <a:r>
              <a:rPr lang="de-CH" dirty="0" err="1">
                <a:ea typeface="+mn-ea"/>
                <a:cs typeface="+mn-cs"/>
              </a:rPr>
              <a:t>ps</a:t>
            </a:r>
            <a:br>
              <a:rPr lang="de-CH" dirty="0">
                <a:ea typeface="+mn-ea"/>
                <a:cs typeface="+mn-cs"/>
              </a:rPr>
            </a:br>
            <a:r>
              <a:rPr lang="de-CH" dirty="0">
                <a:ea typeface="+mn-ea"/>
                <a:cs typeface="+mn-cs"/>
              </a:rPr>
              <a:t>	= 325 </a:t>
            </a:r>
            <a:r>
              <a:rPr lang="de-CH" dirty="0" err="1">
                <a:ea typeface="+mn-ea"/>
                <a:cs typeface="+mn-cs"/>
              </a:rPr>
              <a:t>ps</a:t>
            </a:r>
            <a:endParaRPr lang="de-CH" dirty="0">
              <a:ea typeface="+mn-ea"/>
              <a:cs typeface="+mn-cs"/>
            </a:endParaRPr>
          </a:p>
        </p:txBody>
      </p:sp>
      <p:sp>
        <p:nvSpPr>
          <p:cNvPr id="306204" name="Rectangle 2">
            <a:extLst>
              <a:ext uri="{FF2B5EF4-FFF2-40B4-BE49-F238E27FC236}">
                <a16:creationId xmlns:a16="http://schemas.microsoft.com/office/drawing/2014/main" id="{5EF0934B-1264-434D-A975-14869D189B1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6205" name="Rectangle 4">
            <a:extLst>
              <a:ext uri="{FF2B5EF4-FFF2-40B4-BE49-F238E27FC236}">
                <a16:creationId xmlns:a16="http://schemas.microsoft.com/office/drawing/2014/main" id="{CBBE710A-034B-8949-A6E4-773396634B9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6B41941-F84F-2043-A725-E4F5B169E787}"/>
              </a:ext>
            </a:extLst>
          </p:cNvPr>
          <p:cNvSpPr txBox="1">
            <a:spLocks/>
          </p:cNvSpPr>
          <p:nvPr/>
        </p:nvSpPr>
        <p:spPr bwMode="auto">
          <a:xfrm>
            <a:off x="8301038" y="63246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en-US" sz="1600" kern="0" dirty="0">
                <a:solidFill>
                  <a:srgbClr val="000000"/>
                </a:solidFill>
                <a:latin typeface="Garamond" charset="0"/>
                <a:ea typeface="Garamond" charset="0"/>
                <a:cs typeface="Garamond" charset="0"/>
              </a:rPr>
              <a:t>19</a:t>
            </a:r>
          </a:p>
        </p:txBody>
      </p:sp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195C07FA-E35A-DDF5-936B-37E6FD9592D0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87407353"/>
              </p:ext>
            </p:extLst>
          </p:nvPr>
        </p:nvGraphicFramePr>
        <p:xfrm>
          <a:off x="1837319" y="1362076"/>
          <a:ext cx="8206797" cy="347186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115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5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5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Elemento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Parâmetro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Atraso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(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ps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Clock-to-Q de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Registrador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pcq_PC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setup de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Registrador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Multiplexador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0"/>
                          <a:cs typeface="Arial" charset="0"/>
                        </a:rPr>
                        <a:t>ULA</a:t>
                      </a: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Leitura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de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Memória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mem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Leitura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de Register file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RFread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150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Setup do register file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</a:t>
                      </a:r>
                      <a:r>
                        <a:rPr kumimoji="0" lang="en-US" sz="2000" u="none" strike="noStrike" cap="none" normalizeH="0" baseline="-25000" dirty="0" err="1">
                          <a:ln>
                            <a:noFill/>
                          </a:ln>
                          <a:effectLst/>
                        </a:rPr>
                        <a:t>RFsetup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15555" marR="11555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F4941A18-9D4A-84CE-EDC8-BABDA2EC11A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xfrm>
            <a:off x="1881189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Exemplo</a:t>
            </a:r>
            <a:r>
              <a:rPr lang="en-US" altLang="en-US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 de Performance </a:t>
            </a:r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Multiciclo</a:t>
            </a:r>
            <a:endParaRPr lang="en-US" altLang="en-US" dirty="0">
              <a:latin typeface="Garamond" panose="02020404030301010803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965198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EAC33E-8350-504E-A5C5-3C7365D788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71600" y="1066800"/>
            <a:ext cx="10058400" cy="54102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Para um </a:t>
            </a:r>
            <a:r>
              <a:rPr lang="en-US" altLang="en-US" dirty="0" err="1">
                <a:ea typeface="ＭＳ Ｐゴシック" panose="020B0600070205080204" pitchFamily="34" charset="-128"/>
              </a:rPr>
              <a:t>programa</a:t>
            </a:r>
            <a:r>
              <a:rPr lang="en-US" altLang="en-US" dirty="0">
                <a:ea typeface="ＭＳ Ｐゴシック" panose="020B0600070205080204" pitchFamily="34" charset="-128"/>
              </a:rPr>
              <a:t> com 100 billion </a:t>
            </a:r>
            <a:r>
              <a:rPr lang="en-US" altLang="en-US" dirty="0" err="1">
                <a:ea typeface="ＭＳ Ｐゴシック" panose="020B0600070205080204" pitchFamily="34" charset="-128"/>
              </a:rPr>
              <a:t>instruções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executando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em</a:t>
            </a:r>
            <a:r>
              <a:rPr lang="en-US" altLang="en-US" dirty="0">
                <a:ea typeface="ＭＳ Ｐゴシック" panose="020B0600070205080204" pitchFamily="34" charset="-128"/>
              </a:rPr>
              <a:t> um </a:t>
            </a:r>
            <a:r>
              <a:rPr lang="en-US" altLang="en-US" dirty="0" err="1">
                <a:ea typeface="ＭＳ Ｐゴシック" panose="020B0600070205080204" pitchFamily="34" charset="-128"/>
              </a:rPr>
              <a:t>processador</a:t>
            </a:r>
            <a:r>
              <a:rPr lang="en-US" altLang="en-US" dirty="0">
                <a:ea typeface="ＭＳ Ｐゴシック" panose="020B0600070205080204" pitchFamily="34" charset="-128"/>
              </a:rPr>
              <a:t> MIPS </a:t>
            </a:r>
            <a:r>
              <a:rPr lang="en-US" altLang="en-US" dirty="0" err="1">
                <a:ea typeface="ＭＳ Ｐゴシック" panose="020B0600070205080204" pitchFamily="34" charset="-128"/>
              </a:rPr>
              <a:t>multiciclo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CPI = 4.12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 = 325 </a:t>
            </a:r>
            <a:r>
              <a:rPr lang="en-US" altLang="en-US" dirty="0" err="1">
                <a:ea typeface="ＭＳ Ｐゴシック" panose="020B0600070205080204" pitchFamily="34" charset="-128"/>
              </a:rPr>
              <a:t>ps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i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Tempo de </a:t>
            </a:r>
            <a:r>
              <a:rPr lang="en-US" altLang="en-US" i="1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execução</a:t>
            </a:r>
            <a:r>
              <a:rPr lang="en-US" altLang="en-US" i="1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	= (# </a:t>
            </a:r>
            <a:r>
              <a:rPr lang="en-US" altLang="en-US" dirty="0" err="1">
                <a:ea typeface="ＭＳ Ｐゴシック" panose="020B0600070205080204" pitchFamily="34" charset="-128"/>
              </a:rPr>
              <a:t>instruções</a:t>
            </a:r>
            <a:r>
              <a:rPr lang="en-US" altLang="en-US" dirty="0">
                <a:ea typeface="ＭＳ Ｐゴシック" panose="020B0600070205080204" pitchFamily="34" charset="-128"/>
              </a:rPr>
              <a:t>) × CPI × T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c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      	          = (100 × 10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9</a:t>
            </a:r>
            <a:r>
              <a:rPr lang="en-US" altLang="en-US" dirty="0">
                <a:ea typeface="ＭＳ Ｐゴシック" panose="020B0600070205080204" pitchFamily="34" charset="-128"/>
              </a:rPr>
              <a:t>)(4.12)(325  × 10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-12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           	= 133.9 seconds</a:t>
            </a:r>
          </a:p>
          <a:p>
            <a:pPr eaLnBrk="1" hangingPunct="1"/>
            <a:r>
              <a:rPr lang="en-US" altLang="en-US" dirty="0" err="1">
                <a:ea typeface="ＭＳ Ｐゴシック" panose="020B0600070205080204" pitchFamily="34" charset="-128"/>
              </a:rPr>
              <a:t>É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mais</a:t>
            </a:r>
            <a:r>
              <a:rPr lang="en-US" altLang="en-US" dirty="0">
                <a:ea typeface="ＭＳ Ｐゴシック" panose="020B0600070205080204" pitchFamily="34" charset="-128"/>
              </a:rPr>
              <a:t> lento que o </a:t>
            </a:r>
            <a:r>
              <a:rPr lang="en-US" altLang="en-US" dirty="0" err="1">
                <a:ea typeface="ＭＳ Ｐゴシック" panose="020B0600070205080204" pitchFamily="34" charset="-128"/>
              </a:rPr>
              <a:t>processador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ciclo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único</a:t>
            </a:r>
            <a:r>
              <a:rPr lang="en-US" altLang="en-US" dirty="0">
                <a:ea typeface="ＭＳ Ｐゴシック" panose="020B0600070205080204" pitchFamily="34" charset="-128"/>
              </a:rPr>
              <a:t> (92.5 seconds). 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Por que? </a:t>
            </a:r>
          </a:p>
          <a:p>
            <a:pPr eaLnBrk="1" hangingPunct="1"/>
            <a:endParaRPr lang="en-US" altLang="en-US" sz="1000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Quebramos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as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etapas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de forma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equilibrada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?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Overhead de setup/hold de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registradores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acumulados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muitas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vezes</a:t>
            </a: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Como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os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resultados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mudariam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com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diferentes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suposições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sobre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latência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memória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e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combinação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instruções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?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/>
            <a:endParaRPr lang="de-CH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8227" name="Rectangle 2">
            <a:extLst>
              <a:ext uri="{FF2B5EF4-FFF2-40B4-BE49-F238E27FC236}">
                <a16:creationId xmlns:a16="http://schemas.microsoft.com/office/drawing/2014/main" id="{3594A481-7A0F-4745-820F-37B60DDD55F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066800"/>
            <a:ext cx="8077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buClrTx/>
              <a:buSzTx/>
              <a:buNone/>
              <a:defRPr/>
            </a:pP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08228" name="Rectangle 4">
            <a:extLst>
              <a:ext uri="{FF2B5EF4-FFF2-40B4-BE49-F238E27FC236}">
                <a16:creationId xmlns:a16="http://schemas.microsoft.com/office/drawing/2014/main" id="{1010D879-1059-454F-9368-025F52E14B0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1229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endParaRPr lang="de-DE" altLang="en-US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08229" name="Slide Number Placeholder 2">
            <a:extLst>
              <a:ext uri="{FF2B5EF4-FFF2-40B4-BE49-F238E27FC236}">
                <a16:creationId xmlns:a16="http://schemas.microsoft.com/office/drawing/2014/main" id="{9B0F8C41-0E7E-E347-B6A4-4B23F54B25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EA1C7A72-D9DE-8D4E-ADF6-F56E8747789E}" type="slidenum">
              <a:rPr lang="en-US" altLang="en-US">
                <a:solidFill>
                  <a:srgbClr val="000000"/>
                </a:solidFill>
                <a:latin typeface="Garamond" panose="02020404030301010803" pitchFamily="18" charset="0"/>
              </a:rPr>
              <a:pPr>
                <a:defRPr/>
              </a:pPr>
              <a:t>82</a:t>
            </a:fld>
            <a:endParaRPr lang="en-US" altLang="en-US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7A4E677-D72A-677C-3A48-7F4FE309DFE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881189" y="0"/>
            <a:ext cx="7591425" cy="914400"/>
          </a:xfrm>
        </p:spPr>
        <p:txBody>
          <a:bodyPr/>
          <a:lstStyle/>
          <a:p>
            <a:pPr eaLnBrk="1" hangingPunct="1"/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Exemplo</a:t>
            </a:r>
            <a:r>
              <a:rPr lang="en-US" altLang="en-US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 de Performance </a:t>
            </a:r>
            <a:r>
              <a:rPr lang="en-US" altLang="en-US" dirty="0" err="1">
                <a:latin typeface="Garamond" panose="02020404030301010803" pitchFamily="18" charset="0"/>
                <a:ea typeface="ＭＳ Ｐゴシック" panose="020B0600070205080204" pitchFamily="34" charset="-128"/>
              </a:rPr>
              <a:t>Multiciclo</a:t>
            </a:r>
            <a:endParaRPr lang="en-US" altLang="en-US" dirty="0">
              <a:latin typeface="Garamond" panose="02020404030301010803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5886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4">
            <a:extLst>
              <a:ext uri="{FF2B5EF4-FFF2-40B4-BE49-F238E27FC236}">
                <a16:creationId xmlns:a16="http://schemas.microsoft.com/office/drawing/2014/main" id="{B824FC75-E2A9-7C4A-AADE-5BB858738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43000"/>
            <a:ext cx="10617200" cy="2209800"/>
          </a:xfrm>
        </p:spPr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Microarquitetura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Multiciclo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Microprogramada</a:t>
            </a:r>
            <a:endParaRPr lang="en-US" altLang="en-US" i="1" dirty="0">
              <a:ea typeface="ＭＳ Ｐゴシック" panose="020B0600070205080204" pitchFamily="34" charset="-128"/>
            </a:endParaRPr>
          </a:p>
        </p:txBody>
      </p:sp>
      <p:sp>
        <p:nvSpPr>
          <p:cNvPr id="107522" name="Subtitle 5">
            <a:extLst>
              <a:ext uri="{FF2B5EF4-FFF2-40B4-BE49-F238E27FC236}">
                <a16:creationId xmlns:a16="http://schemas.microsoft.com/office/drawing/2014/main" id="{E90F0590-2EA6-644E-B83F-84ED729FC5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24259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>
            <a:extLst>
              <a:ext uri="{FF2B5EF4-FFF2-40B4-BE49-F238E27FC236}">
                <a16:creationId xmlns:a16="http://schemas.microsoft.com/office/drawing/2014/main" id="{5ABBD256-CDD9-C84F-8767-23EA3ADD9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480800" cy="7175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Como </a:t>
            </a:r>
            <a:r>
              <a:rPr lang="en-US" altLang="en-US" dirty="0" err="1">
                <a:ea typeface="ＭＳ Ｐゴシック" panose="020B0600070205080204" pitchFamily="34" charset="-128"/>
              </a:rPr>
              <a:t>isso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é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feito</a:t>
            </a:r>
            <a:r>
              <a:rPr lang="en-US" altLang="en-US" dirty="0"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95A05-0265-B542-8395-9D16EFFB0C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996950"/>
            <a:ext cx="11480800" cy="51943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Maurice Wilkes, “</a:t>
            </a:r>
            <a:r>
              <a:rPr lang="en-US" altLang="ja-JP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The Best Way to Design an Automatic Calculating Machine</a:t>
            </a:r>
            <a:r>
              <a:rPr lang="en-US" altLang="ja-JP" dirty="0"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Manchester Univ. Computer Inaugural Conf., 1951.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Uma </a:t>
            </a:r>
            <a:r>
              <a:rPr lang="en-US" altLang="en-US" dirty="0" err="1">
                <a:ea typeface="ＭＳ Ｐゴシック" panose="020B0600070205080204" pitchFamily="34" charset="-128"/>
              </a:rPr>
              <a:t>implementação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elegante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conceito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microcódigo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e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máquinas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microprogramadas</a:t>
            </a:r>
            <a:r>
              <a:rPr lang="en-US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03" name="Slide Number Placeholder 3">
            <a:extLst>
              <a:ext uri="{FF2B5EF4-FFF2-40B4-BE49-F238E27FC236}">
                <a16:creationId xmlns:a16="http://schemas.microsoft.com/office/drawing/2014/main" id="{3D0CB566-CC9C-3143-9914-190E2BD68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fld id="{DAAEC14E-04EC-FE4A-AFAB-71412E1C4359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spcBef>
                  <a:spcPct val="0"/>
                </a:spcBef>
                <a:buClrTx/>
                <a:buSzTx/>
                <a:buNone/>
                <a:defRPr/>
              </a:pPr>
              <a:t>84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204804" name="Picture 1">
            <a:extLst>
              <a:ext uri="{FF2B5EF4-FFF2-40B4-BE49-F238E27FC236}">
                <a16:creationId xmlns:a16="http://schemas.microsoft.com/office/drawing/2014/main" id="{5E2F6540-1590-2A42-A37E-EE1CB9232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670176"/>
            <a:ext cx="914400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5" name="Picture 3">
            <a:extLst>
              <a:ext uri="{FF2B5EF4-FFF2-40B4-BE49-F238E27FC236}">
                <a16:creationId xmlns:a16="http://schemas.microsoft.com/office/drawing/2014/main" id="{CA7DB823-0BD9-464C-8A8D-DA088ED5B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505200"/>
            <a:ext cx="1422400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508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72DEB310-3D75-CF4E-A126-9AD9C18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1201400" cy="914400"/>
          </a:xfrm>
        </p:spPr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Exemplo</a:t>
            </a:r>
            <a:r>
              <a:rPr lang="en-US" altLang="en-US" dirty="0">
                <a:ea typeface="ＭＳ Ｐゴシック" panose="020B0600070205080204" pitchFamily="34" charset="-128"/>
              </a:rPr>
              <a:t> de </a:t>
            </a:r>
            <a:r>
              <a:rPr lang="en-US" altLang="en-US" dirty="0" err="1">
                <a:ea typeface="ＭＳ Ｐゴシック" panose="020B0600070205080204" pitchFamily="34" charset="-128"/>
              </a:rPr>
              <a:t>Controle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uProgramado</a:t>
            </a:r>
            <a:r>
              <a:rPr lang="en-US" altLang="en-US" dirty="0">
                <a:ea typeface="ＭＳ Ｐゴシック" panose="020B0600070205080204" pitchFamily="34" charset="-128"/>
              </a:rPr>
              <a:t> &amp; Datapath</a:t>
            </a:r>
          </a:p>
        </p:txBody>
      </p:sp>
      <p:sp>
        <p:nvSpPr>
          <p:cNvPr id="113666" name="Slide Number Placeholder 3">
            <a:extLst>
              <a:ext uri="{FF2B5EF4-FFF2-40B4-BE49-F238E27FC236}">
                <a16:creationId xmlns:a16="http://schemas.microsoft.com/office/drawing/2014/main" id="{23F327CC-C32F-1E4B-86C9-012FCFD74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22949E40-F574-624E-A74A-DD80D6FFD4FC}" type="slidenum">
              <a:rPr lang="en-US" altLang="en-US" sz="160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defRPr/>
              </a:pPr>
              <a:t>85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10000" y="914400"/>
            <a:ext cx="6372000" cy="5557738"/>
            <a:chOff x="1386000" y="914400"/>
            <a:chExt cx="6372000" cy="555773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000" y="914400"/>
              <a:ext cx="6372000" cy="549585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892839" y="6164361"/>
              <a:ext cx="3865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Times" charset="0"/>
                  <a:ea typeface="Times" charset="0"/>
                  <a:cs typeface="Times" charset="0"/>
                </a:rPr>
                <a:t>Microarchitecture of the LC-3b, </a:t>
              </a:r>
              <a:r>
                <a:rPr lang="en-US" sz="1400">
                  <a:solidFill>
                    <a:srgbClr val="000000"/>
                  </a:solidFill>
                  <a:latin typeface="Times" charset="0"/>
                  <a:ea typeface="Times" charset="0"/>
                  <a:cs typeface="Times" charset="0"/>
                </a:rPr>
                <a:t>major components</a:t>
              </a:r>
            </a:p>
          </p:txBody>
        </p:sp>
      </p:grpSp>
      <p:sp>
        <p:nvSpPr>
          <p:cNvPr id="113668" name="TextBox 1">
            <a:extLst>
              <a:ext uri="{FF2B5EF4-FFF2-40B4-BE49-F238E27FC236}">
                <a16:creationId xmlns:a16="http://schemas.microsoft.com/office/drawing/2014/main" id="{E692CBBB-344C-6A4D-83F9-D6A1AF356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143001"/>
            <a:ext cx="24288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Para </a:t>
            </a:r>
            <a:r>
              <a:rPr lang="en-US" altLang="en-US" sz="1800" b="1" dirty="0" err="1">
                <a:solidFill>
                  <a:srgbClr val="0000FF"/>
                </a:solidFill>
              </a:rPr>
              <a:t>estudo</a:t>
            </a:r>
            <a:r>
              <a:rPr lang="en-US" altLang="en-US" sz="1800" b="1" dirty="0">
                <a:solidFill>
                  <a:srgbClr val="0000FF"/>
                </a:solidFill>
              </a:rPr>
              <a:t> </a:t>
            </a:r>
            <a:r>
              <a:rPr lang="en-US" altLang="en-US" sz="1800" b="1" dirty="0" err="1">
                <a:solidFill>
                  <a:srgbClr val="0000FF"/>
                </a:solidFill>
              </a:rPr>
              <a:t>pessoal</a:t>
            </a:r>
            <a:endParaRPr lang="en-US" altLang="en-US" sz="1800" b="1" dirty="0">
              <a:solidFill>
                <a:srgbClr val="0000FF"/>
              </a:solidFill>
            </a:endParaRPr>
          </a:p>
          <a:p>
            <a:pPr eaLnBrk="1" hangingPunct="1">
              <a:defRPr/>
            </a:pPr>
            <a:r>
              <a:rPr lang="en-US" altLang="en-US" sz="1800" b="1" dirty="0">
                <a:solidFill>
                  <a:srgbClr val="0000FF"/>
                </a:solidFill>
              </a:rPr>
              <a:t>P&amp;P </a:t>
            </a:r>
            <a:r>
              <a:rPr lang="en-US" altLang="en-US" sz="1800" b="1" dirty="0" err="1">
                <a:solidFill>
                  <a:srgbClr val="0000FF"/>
                </a:solidFill>
              </a:rPr>
              <a:t>Apendice</a:t>
            </a:r>
            <a:r>
              <a:rPr lang="en-US" altLang="en-US" sz="1800" b="1" dirty="0">
                <a:solidFill>
                  <a:srgbClr val="0000FF"/>
                </a:solidFill>
              </a:rPr>
              <a:t> C </a:t>
            </a:r>
          </a:p>
        </p:txBody>
      </p:sp>
    </p:spTree>
    <p:extLst>
      <p:ext uri="{BB962C8B-B14F-4D97-AF65-F5344CB8AC3E}">
        <p14:creationId xmlns:p14="http://schemas.microsoft.com/office/powerpoint/2010/main" val="3968788022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6A54F7C1-BA6A-404C-B90E-3A095C05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Terminologia de controle </a:t>
            </a:r>
            <a:r>
              <a:rPr lang="pt-BR" altLang="en-US" dirty="0" err="1">
                <a:ea typeface="ＭＳ Ｐゴシック" panose="020B0600070205080204" pitchFamily="34" charset="-128"/>
              </a:rPr>
              <a:t>microprogramado</a:t>
            </a:r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9FF36-880E-CC4E-991C-AE6F1508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6950"/>
            <a:ext cx="11277600" cy="5194300"/>
          </a:xfrm>
        </p:spPr>
        <p:txBody>
          <a:bodyPr/>
          <a:lstStyle/>
          <a:p>
            <a:r>
              <a:rPr lang="pt-BR" altLang="en-US" dirty="0">
                <a:ea typeface="ＭＳ Ｐゴシック" panose="020B0600070205080204" pitchFamily="34" charset="-128"/>
              </a:rPr>
              <a:t>Sinais de controle associados ao estado atual.</a:t>
            </a:r>
          </a:p>
          <a:p>
            <a:pPr lvl="1"/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Determinados pela microinstrução (fica armazenada na memória de </a:t>
            </a:r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microprograma</a:t>
            </a: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)</a:t>
            </a:r>
          </a:p>
          <a:p>
            <a:pPr lvl="1"/>
            <a:endParaRPr lang="pt-BR" altLang="en-US" dirty="0">
              <a:ea typeface="ＭＳ Ｐゴシック" panose="020B0600070205080204" pitchFamily="34" charset="-128"/>
            </a:endParaRPr>
          </a:p>
          <a:p>
            <a:r>
              <a:rPr lang="pt-BR" altLang="en-US" dirty="0">
                <a:ea typeface="ＭＳ Ｐゴシック" panose="020B0600070205080204" pitchFamily="34" charset="-128"/>
              </a:rPr>
              <a:t>Atua mudando de um estado para outro.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Determinando o próximo estado e a microinstrução para o próximo estado.</a:t>
            </a:r>
          </a:p>
          <a:p>
            <a:pPr lvl="1"/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Microsequenciamento</a:t>
            </a: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.</a:t>
            </a:r>
          </a:p>
          <a:p>
            <a:pPr lvl="1"/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Control</a:t>
            </a: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store </a:t>
            </a:r>
            <a:r>
              <a:rPr lang="pt-BR" altLang="en-US" dirty="0">
                <a:ea typeface="ＭＳ Ｐゴシック" panose="020B0600070205080204" pitchFamily="34" charset="-128"/>
              </a:rPr>
              <a:t>armazena sinais de controle para todos os estados possíveis</a:t>
            </a:r>
          </a:p>
          <a:p>
            <a:pPr lvl="1"/>
            <a:r>
              <a:rPr lang="pt-BR" altLang="en-US" dirty="0">
                <a:ea typeface="ＭＳ Ｐゴシック" panose="020B0600070205080204" pitchFamily="34" charset="-128"/>
              </a:rPr>
              <a:t>Armazena microinstruções para toda FSM.</a:t>
            </a:r>
          </a:p>
          <a:p>
            <a:pPr marL="344487" lvl="1" indent="0">
              <a:buNone/>
            </a:pPr>
            <a:endParaRPr lang="pt-BR" altLang="en-US" dirty="0">
              <a:ea typeface="ＭＳ Ｐゴシック" panose="020B0600070205080204" pitchFamily="34" charset="-128"/>
            </a:endParaRPr>
          </a:p>
          <a:p>
            <a:r>
              <a:rPr lang="pt-BR" altLang="en-US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Microsequenciador</a:t>
            </a:r>
            <a:r>
              <a:rPr lang="pt-BR" altLang="en-US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pt-BR" altLang="en-US" dirty="0">
                <a:ea typeface="ＭＳ Ｐゴシック" panose="020B0600070205080204" pitchFamily="34" charset="-128"/>
              </a:rPr>
              <a:t>determina qual microinstrução será usada no próximo ciclo de </a:t>
            </a:r>
            <a:r>
              <a:rPr lang="pt-BR" altLang="en-US" dirty="0" err="1">
                <a:ea typeface="ＭＳ Ｐゴシック" panose="020B0600070205080204" pitchFamily="34" charset="-128"/>
              </a:rPr>
              <a:t>clock</a:t>
            </a:r>
            <a:r>
              <a:rPr lang="pt-BR" altLang="en-US" dirty="0">
                <a:ea typeface="ＭＳ Ｐゴシック" panose="020B0600070205080204" pitchFamily="34" charset="-128"/>
              </a:rPr>
              <a:t> (i.e., lógica do próximo estado).</a:t>
            </a:r>
          </a:p>
          <a:p>
            <a:pPr lvl="1"/>
            <a:endParaRPr lang="pt-BR" altLang="en-US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 lvl="1"/>
            <a:endParaRPr lang="pt-BR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10595" name="Slide Number Placeholder 3">
            <a:extLst>
              <a:ext uri="{FF2B5EF4-FFF2-40B4-BE49-F238E27FC236}">
                <a16:creationId xmlns:a16="http://schemas.microsoft.com/office/drawing/2014/main" id="{2146E0BF-E570-FB42-B20B-B51763E30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545C8A5D-6043-3644-9E69-3522EC1284BD}" type="slidenum">
              <a:rPr lang="pt-BR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 eaLnBrk="1" hangingPunct="1">
                <a:defRPr/>
              </a:pPr>
              <a:t>86</a:t>
            </a:fld>
            <a:endParaRPr lang="pt-BR" altLang="en-US" sz="1600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58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>
            <a:extLst>
              <a:ext uri="{FF2B5EF4-FFF2-40B4-BE49-F238E27FC236}">
                <a16:creationId xmlns:a16="http://schemas.microsoft.com/office/drawing/2014/main" id="{B2D1AD67-8F57-0744-BDE4-00B88927C22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529167" y="434975"/>
            <a:ext cx="11281833" cy="762000"/>
          </a:xfrm>
        </p:spPr>
        <p:txBody>
          <a:bodyPr/>
          <a:lstStyle/>
          <a:p>
            <a:pPr eaLnBrk="1" hangingPunct="1"/>
            <a:r>
              <a:rPr lang="pt-BR" altLang="en-US" u="sng" dirty="0"/>
              <a:t>Exemplo</a:t>
            </a:r>
            <a:r>
              <a:rPr lang="pt-BR" altLang="en-US" dirty="0"/>
              <a:t>: instrução </a:t>
            </a:r>
            <a:r>
              <a:rPr lang="pt-BR" altLang="en-US" dirty="0" err="1"/>
              <a:t>lw</a:t>
            </a:r>
            <a:r>
              <a:rPr lang="pt-BR" altLang="en-US" dirty="0"/>
              <a:t> (</a:t>
            </a:r>
            <a:r>
              <a:rPr lang="pt-BR" altLang="en-US" dirty="0" err="1"/>
              <a:t>fetch</a:t>
            </a:r>
            <a:r>
              <a:rPr lang="pt-BR" altLang="en-US" dirty="0"/>
              <a:t>)</a:t>
            </a:r>
          </a:p>
        </p:txBody>
      </p:sp>
      <p:sp>
        <p:nvSpPr>
          <p:cNvPr id="134149" name="Rectangle 3">
            <a:extLst>
              <a:ext uri="{FF2B5EF4-FFF2-40B4-BE49-F238E27FC236}">
                <a16:creationId xmlns:a16="http://schemas.microsoft.com/office/drawing/2014/main" id="{E76A15FE-A153-DF49-9CC3-885ADDF7CCDF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>
                  <a:lumMod val="75000"/>
                  <a:lumOff val="25000"/>
                </a:schemeClr>
              </a:buClr>
              <a:buFont typeface="Wingdings 2" pitchFamily="18" charset="2"/>
              <a:buChar char="¢"/>
              <a:defRPr/>
            </a:pPr>
            <a:r>
              <a:rPr lang="pt-BR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Passo 1:</a:t>
            </a:r>
            <a:r>
              <a:rPr lang="pt-BR" dirty="0"/>
              <a:t> A instrução é lida da memória (</a:t>
            </a:r>
            <a:r>
              <a:rPr lang="pt-BR" dirty="0" err="1"/>
              <a:t>fetch</a:t>
            </a:r>
            <a:r>
              <a:rPr lang="pt-BR" dirty="0"/>
              <a:t> </a:t>
            </a:r>
            <a:r>
              <a:rPr lang="pt-BR" dirty="0" err="1"/>
              <a:t>lw</a:t>
            </a:r>
            <a:r>
              <a:rPr lang="pt-BR" dirty="0"/>
              <a:t>).</a:t>
            </a:r>
          </a:p>
        </p:txBody>
      </p:sp>
      <p:graphicFrame>
        <p:nvGraphicFramePr>
          <p:cNvPr id="141315" name="Content Placeholder 2">
            <a:extLst>
              <a:ext uri="{FF2B5EF4-FFF2-40B4-BE49-F238E27FC236}">
                <a16:creationId xmlns:a16="http://schemas.microsoft.com/office/drawing/2014/main" id="{77F9D20B-E9C3-D342-9A82-6F0A25E21AAD}"/>
              </a:ext>
            </a:extLst>
          </p:cNvPr>
          <p:cNvGraphicFramePr>
            <a:graphicFrameLocks noGrp="1" noChangeAspect="1"/>
          </p:cNvGraphicFramePr>
          <p:nvPr>
            <p:ph idx="11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331825"/>
              </p:ext>
            </p:extLst>
          </p:nvPr>
        </p:nvGraphicFramePr>
        <p:xfrm>
          <a:off x="2657475" y="1922464"/>
          <a:ext cx="6959600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6098500" imgH="5651500" progId="Visio.Drawing.6">
                  <p:embed/>
                </p:oleObj>
              </mc:Choice>
              <mc:Fallback>
                <p:oleObj name="VISIO" r:id="rId7" imgW="26098500" imgH="5651500" progId="Visio.Drawing.6">
                  <p:embed/>
                  <p:pic>
                    <p:nvPicPr>
                      <p:cNvPr id="141315" name="Content Placeholder 2">
                        <a:extLst>
                          <a:ext uri="{FF2B5EF4-FFF2-40B4-BE49-F238E27FC236}">
                            <a16:creationId xmlns:a16="http://schemas.microsoft.com/office/drawing/2014/main" id="{77F9D20B-E9C3-D342-9A82-6F0A25E21AA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1922464"/>
                        <a:ext cx="6959600" cy="150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0" name="Rectangle 6">
            <a:extLst>
              <a:ext uri="{FF2B5EF4-FFF2-40B4-BE49-F238E27FC236}">
                <a16:creationId xmlns:a16="http://schemas.microsoft.com/office/drawing/2014/main" id="{192572CE-2981-054F-BFE2-92FBBFEA4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257800"/>
            <a:ext cx="7467600" cy="36988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pt-BR" sz="2000" b="1" dirty="0" err="1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lw</a:t>
            </a:r>
            <a:r>
              <a:rPr lang="pt-BR" sz="2000" dirty="0">
                <a:solidFill>
                  <a:srgbClr val="000000"/>
                </a:solidFill>
                <a:latin typeface="Consolas" pitchFamily="49" charset="0"/>
                <a:ea typeface="ＭＳ Ｐゴシック" charset="-128"/>
                <a:cs typeface="Arial" charset="0"/>
              </a:rPr>
              <a:t> $s3, 1($0)  </a:t>
            </a:r>
            <a:r>
              <a:rPr lang="pt-BR" sz="2000" dirty="0">
                <a:solidFill>
                  <a:srgbClr val="A03232"/>
                </a:solidFill>
                <a:latin typeface="Consolas" pitchFamily="49" charset="0"/>
                <a:ea typeface="ＭＳ Ｐゴシック" charset="-128"/>
                <a:cs typeface="Arial" charset="0"/>
              </a:rPr>
              <a:t># lê a palavra de memória 1 para $s3</a:t>
            </a:r>
          </a:p>
        </p:txBody>
      </p:sp>
      <p:cxnSp>
        <p:nvCxnSpPr>
          <p:cNvPr id="141317" name="Straight Connector 9">
            <a:extLst>
              <a:ext uri="{FF2B5EF4-FFF2-40B4-BE49-F238E27FC236}">
                <a16:creationId xmlns:a16="http://schemas.microsoft.com/office/drawing/2014/main" id="{5DBA07EC-EA0F-9C48-8CE8-8DF0C1129D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5537200"/>
            <a:ext cx="14478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318" name="Straight Connector 10">
            <a:extLst>
              <a:ext uri="{FF2B5EF4-FFF2-40B4-BE49-F238E27FC236}">
                <a16:creationId xmlns:a16="http://schemas.microsoft.com/office/drawing/2014/main" id="{F314593D-DB7A-BD4F-B86F-35781ED980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81400" y="5537200"/>
            <a:ext cx="2362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319" name="Straight Connector 13">
            <a:extLst>
              <a:ext uri="{FF2B5EF4-FFF2-40B4-BE49-F238E27FC236}">
                <a16:creationId xmlns:a16="http://schemas.microsoft.com/office/drawing/2014/main" id="{8E7012B0-603F-594B-92D3-9EC8B4A6EDC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0000" y="5537200"/>
            <a:ext cx="76200" cy="49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41320" name="Object 3">
            <a:extLst>
              <a:ext uri="{FF2B5EF4-FFF2-40B4-BE49-F238E27FC236}">
                <a16:creationId xmlns:a16="http://schemas.microsoft.com/office/drawing/2014/main" id="{BE6C0AD1-506A-E54F-93B9-FD728F3FE70E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40725668"/>
              </p:ext>
            </p:extLst>
          </p:nvPr>
        </p:nvGraphicFramePr>
        <p:xfrm>
          <a:off x="2362201" y="5575300"/>
          <a:ext cx="5172075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12547600" imgH="3048000" progId="Visio.Drawing.6">
                  <p:embed/>
                </p:oleObj>
              </mc:Choice>
              <mc:Fallback>
                <p:oleObj name="VISIO" r:id="rId9" imgW="12547600" imgH="3048000" progId="Visio.Drawing.6">
                  <p:embed/>
                  <p:pic>
                    <p:nvPicPr>
                      <p:cNvPr id="141320" name="Object 3">
                        <a:extLst>
                          <a:ext uri="{FF2B5EF4-FFF2-40B4-BE49-F238E27FC236}">
                            <a16:creationId xmlns:a16="http://schemas.microsoft.com/office/drawing/2014/main" id="{BE6C0AD1-506A-E54F-93B9-FD728F3FE7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5575300"/>
                        <a:ext cx="5172075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6040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template_new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emplate_new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6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3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template_new">
  <a:themeElements>
    <a:clrScheme name="ETH">
      <a:dk1>
        <a:srgbClr val="000000"/>
      </a:dk1>
      <a:lt1>
        <a:srgbClr val="FFFFFF"/>
      </a:lt1>
      <a:dk2>
        <a:srgbClr val="002B5F"/>
      </a:dk2>
      <a:lt2>
        <a:srgbClr val="808080"/>
      </a:lt2>
      <a:accent1>
        <a:srgbClr val="4F0E2B"/>
      </a:accent1>
      <a:accent2>
        <a:srgbClr val="8B3735"/>
      </a:accent2>
      <a:accent3>
        <a:srgbClr val="A03232"/>
      </a:accent3>
      <a:accent4>
        <a:srgbClr val="F7F0BC"/>
      </a:accent4>
      <a:accent5>
        <a:srgbClr val="C8DEC8"/>
      </a:accent5>
      <a:accent6>
        <a:srgbClr val="DEE9F6"/>
      </a:accent6>
      <a:hlink>
        <a:srgbClr val="A71D5B"/>
      </a:hlink>
      <a:folHlink>
        <a:srgbClr val="A71D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25400">
          <a:solidFill>
            <a:schemeClr val="tx1"/>
          </a:solidFill>
          <a:round/>
          <a:headEnd/>
          <a:tailEnd/>
        </a:ln>
        <a:effectLst/>
      </a:spPr>
      <a:bodyPr wrap="none" anchor="ctr">
        <a:spAutoFit/>
      </a:bodyPr>
      <a:lstStyle>
        <a:defPPr>
          <a:defRPr/>
        </a:defPPr>
      </a:lstStyle>
    </a:spDef>
    <a:lnDef>
      <a:spPr bwMode="auto">
        <a:noFill/>
        <a:ln w="12700">
          <a:solidFill>
            <a:srgbClr val="000000"/>
          </a:solidFill>
          <a:miter lim="800000"/>
          <a:headEnd type="non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4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0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21824</TotalTime>
  <Words>3970</Words>
  <Application>Microsoft Macintosh PowerPoint</Application>
  <PresentationFormat>Widescreen</PresentationFormat>
  <Paragraphs>703</Paragraphs>
  <Slides>86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116" baseType="lpstr">
      <vt:lpstr>ＭＳ Ｐゴシック</vt:lpstr>
      <vt:lpstr>Arial</vt:lpstr>
      <vt:lpstr>Arial Narrow</vt:lpstr>
      <vt:lpstr>Calibri</vt:lpstr>
      <vt:lpstr>Consolas</vt:lpstr>
      <vt:lpstr>Courier</vt:lpstr>
      <vt:lpstr>Courier New</vt:lpstr>
      <vt:lpstr>Garamond</vt:lpstr>
      <vt:lpstr>Tahoma</vt:lpstr>
      <vt:lpstr>Times</vt:lpstr>
      <vt:lpstr>Times New Roman</vt:lpstr>
      <vt:lpstr>Verdana</vt:lpstr>
      <vt:lpstr>Wingdings</vt:lpstr>
      <vt:lpstr>Wingdings 2</vt:lpstr>
      <vt:lpstr>Edge</vt:lpstr>
      <vt:lpstr>1_Edge</vt:lpstr>
      <vt:lpstr>5_Edge</vt:lpstr>
      <vt:lpstr>9_Edge</vt:lpstr>
      <vt:lpstr>4_Edge</vt:lpstr>
      <vt:lpstr>13_Edge</vt:lpstr>
      <vt:lpstr>5_template_new</vt:lpstr>
      <vt:lpstr>14_Edge</vt:lpstr>
      <vt:lpstr>10_Edge</vt:lpstr>
      <vt:lpstr>1_template_new</vt:lpstr>
      <vt:lpstr>template_new</vt:lpstr>
      <vt:lpstr>6_Edge</vt:lpstr>
      <vt:lpstr>99_Edge</vt:lpstr>
      <vt:lpstr>2_Edge</vt:lpstr>
      <vt:lpstr>VISIO</vt:lpstr>
      <vt:lpstr>Visio</vt:lpstr>
      <vt:lpstr> Arquitetura de Computadores  Microarquitetura</vt:lpstr>
      <vt:lpstr>Agenda</vt:lpstr>
      <vt:lpstr>Relembre: Mecanismo de proc. de instruções muito básico</vt:lpstr>
      <vt:lpstr>Relembre: “Ciclo” de processamento de instruções </vt:lpstr>
      <vt:lpstr>“Ciclo” de Processamento de Instruções versus Ciclo de Clock da Máquina</vt:lpstr>
      <vt:lpstr>Relembre: Máquina de Ciclo Único</vt:lpstr>
      <vt:lpstr>Relembre: Datapath e Unidade de Controle</vt:lpstr>
      <vt:lpstr>Relembrando a Construção do Processador MIPS de Ciclo Único  (H&amp;H)</vt:lpstr>
      <vt:lpstr>Exemplo: instrução lw (fetch)</vt:lpstr>
      <vt:lpstr>Exemplo: instrução lw (leitura de registradores)</vt:lpstr>
      <vt:lpstr>Exemplo: instrução lw (Extensão do Imediato)</vt:lpstr>
      <vt:lpstr>Exemplo: instrução lw (Calculo do endereço)</vt:lpstr>
      <vt:lpstr>Exemplo: instrução lw (leitura da memória de dados)</vt:lpstr>
      <vt:lpstr>Exemplo: instrução lw (incremento do PC)</vt:lpstr>
      <vt:lpstr>Relembrando: Processador Completo</vt:lpstr>
      <vt:lpstr>Unidade de Controle do Processador de Ciclo Único</vt:lpstr>
      <vt:lpstr>Unidade de Controle do Processador de Ciclo Único</vt:lpstr>
      <vt:lpstr>Main decoder sem a instrução J</vt:lpstr>
      <vt:lpstr>ALU decoder</vt:lpstr>
      <vt:lpstr>Agenda</vt:lpstr>
      <vt:lpstr>Microarquiteturas Multiciclo </vt:lpstr>
      <vt:lpstr>Microarquiteturas Multiciclo</vt:lpstr>
      <vt:lpstr> </vt:lpstr>
      <vt:lpstr>Microarquitetura Multiciclo</vt:lpstr>
      <vt:lpstr>Benefícios do Projeto Multiciclo</vt:lpstr>
      <vt:lpstr>Desvantagens do Projeto Multiciclo</vt:lpstr>
      <vt:lpstr>Relembre: Análise de Performance</vt:lpstr>
      <vt:lpstr>Microarquitetura Multiciclo MIPS</vt:lpstr>
      <vt:lpstr>Microarquiteturas Multiciclo</vt:lpstr>
      <vt:lpstr>Relembre: “Ciclo” de processamento de instruções </vt:lpstr>
      <vt:lpstr>Processador MIPS Multiciclo</vt:lpstr>
      <vt:lpstr>O que queremos otimizar/melhorar?</vt:lpstr>
      <vt:lpstr>Datapath Multiciclo</vt:lpstr>
      <vt:lpstr>Datapath Multiciclo: busca de instrução (Fetch)</vt:lpstr>
      <vt:lpstr>Instrução lw</vt:lpstr>
      <vt:lpstr>Processador Multiciclo: Instrução lw</vt:lpstr>
      <vt:lpstr>Datapath Multiciclo: leitura do registrador rs</vt:lpstr>
      <vt:lpstr>Datapath Multiciclo: extensão do imediato</vt:lpstr>
      <vt:lpstr>Datapath Multiciclo:  cálculo do endereço de memória</vt:lpstr>
      <vt:lpstr>Datapath Multiciclo:  leitura da memória</vt:lpstr>
      <vt:lpstr>Datapath Multiciclo:  leitura da memória</vt:lpstr>
      <vt:lpstr>PowerPoint Presentation</vt:lpstr>
      <vt:lpstr>Instrução sw</vt:lpstr>
      <vt:lpstr>Datapath Multiciclo: sw</vt:lpstr>
      <vt:lpstr>Instruções Tipo-R</vt:lpstr>
      <vt:lpstr>Datapath multiciclo: Instruções tipo-R</vt:lpstr>
      <vt:lpstr>Instrução beq </vt:lpstr>
      <vt:lpstr>PowerPoint Presentation</vt:lpstr>
      <vt:lpstr>Unidade de Controle Multiciclo </vt:lpstr>
      <vt:lpstr>Processador Multiciclo Completo</vt:lpstr>
      <vt:lpstr>Unidade de Controle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Instrução addi </vt:lpstr>
      <vt:lpstr>PowerPoint Presentation</vt:lpstr>
      <vt:lpstr>Instrução J </vt:lpstr>
      <vt:lpstr>PowerPoint Presentation</vt:lpstr>
      <vt:lpstr>PowerPoint Presentation</vt:lpstr>
      <vt:lpstr>PowerPoint Presentation</vt:lpstr>
      <vt:lpstr>O que acontece se a memória tomar mais de um Ciclo?</vt:lpstr>
      <vt:lpstr>Análise de Performance</vt:lpstr>
      <vt:lpstr>Relembre: Como fazer um programa rodar mais rápido?</vt:lpstr>
      <vt:lpstr>Relembre: Como fazer um programa rodar mais rápido?</vt:lpstr>
      <vt:lpstr>Análise de performance dos projetos de ciclo único versus projeto de ciclo múltiplo</vt:lpstr>
      <vt:lpstr>Relembrando: Performance do projeto de ciclo único</vt:lpstr>
      <vt:lpstr>Relembrando: Performance do projeto de ciclo único</vt:lpstr>
      <vt:lpstr>Relembrando: Performance do projeto de ciclo único</vt:lpstr>
      <vt:lpstr>Relembrando: Performance do projeto de ciclo único</vt:lpstr>
      <vt:lpstr>Relembrando: Performance do projeto de ciclo único</vt:lpstr>
      <vt:lpstr>Performance Multiciclo: CPI</vt:lpstr>
      <vt:lpstr>Performance Multiciclo: Tempo de Ciclo</vt:lpstr>
      <vt:lpstr>Performance Multiciclo: Tempo de Ciclo</vt:lpstr>
      <vt:lpstr>Exemplo de Performance Multiciclo</vt:lpstr>
      <vt:lpstr>Exemplo de Performance Multiciclo</vt:lpstr>
      <vt:lpstr>Exemplo de Performance Multiciclo</vt:lpstr>
      <vt:lpstr>Microarquitetura Multiciclo Microprogramada</vt:lpstr>
      <vt:lpstr>Como isso é feito?</vt:lpstr>
      <vt:lpstr>Exemplo de Controle uProgramado &amp; Datapath</vt:lpstr>
      <vt:lpstr>Terminologia de controle microprogramado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Linder Silva</cp:lastModifiedBy>
  <cp:revision>753</cp:revision>
  <cp:lastPrinted>2017-04-06T09:43:29Z</cp:lastPrinted>
  <dcterms:created xsi:type="dcterms:W3CDTF">2010-09-08T00:51:32Z</dcterms:created>
  <dcterms:modified xsi:type="dcterms:W3CDTF">2024-04-03T14:15:13Z</dcterms:modified>
</cp:coreProperties>
</file>